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5" r:id="rId3"/>
    <p:sldId id="270" r:id="rId4"/>
    <p:sldId id="264" r:id="rId5"/>
    <p:sldId id="263" r:id="rId6"/>
    <p:sldId id="271" r:id="rId7"/>
    <p:sldId id="277" r:id="rId8"/>
    <p:sldId id="279" r:id="rId9"/>
    <p:sldId id="278" r:id="rId10"/>
    <p:sldId id="275" r:id="rId11"/>
    <p:sldId id="266" r:id="rId12"/>
    <p:sldId id="267" r:id="rId13"/>
    <p:sldId id="268" r:id="rId14"/>
    <p:sldId id="269" r:id="rId15"/>
    <p:sldId id="280" r:id="rId16"/>
    <p:sldId id="281" r:id="rId17"/>
    <p:sldId id="261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9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1DBE-8A01-42CF-9875-E79AA0FFCC45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79406218-E1DD-4BAE-AAC8-2E1B94F45990}">
      <dgm:prSet phldrT="[Text]"/>
      <dgm:spPr/>
      <dgm:t>
        <a:bodyPr/>
        <a:lstStyle/>
        <a:p>
          <a:r>
            <a:rPr lang="en-AU" dirty="0" smtClean="0"/>
            <a:t>Record</a:t>
          </a:r>
          <a:endParaRPr lang="en-AU" dirty="0"/>
        </a:p>
      </dgm:t>
    </dgm:pt>
    <dgm:pt modelId="{C1323627-5B05-4E06-8124-8F7C39D07F21}" type="parTrans" cxnId="{91526FEB-2C85-4155-8E99-64FC9245412B}">
      <dgm:prSet/>
      <dgm:spPr/>
      <dgm:t>
        <a:bodyPr/>
        <a:lstStyle/>
        <a:p>
          <a:endParaRPr lang="en-AU"/>
        </a:p>
      </dgm:t>
    </dgm:pt>
    <dgm:pt modelId="{7619D31D-5DC0-4414-B8FA-1BBBBE2791C7}" type="sibTrans" cxnId="{91526FEB-2C85-4155-8E99-64FC9245412B}">
      <dgm:prSet/>
      <dgm:spPr/>
      <dgm:t>
        <a:bodyPr/>
        <a:lstStyle/>
        <a:p>
          <a:endParaRPr lang="en-AU"/>
        </a:p>
      </dgm:t>
    </dgm:pt>
    <dgm:pt modelId="{E240AA1D-818C-453C-A097-E3F178489BE2}">
      <dgm:prSet phldrT="[Text]"/>
      <dgm:spPr/>
      <dgm:t>
        <a:bodyPr/>
        <a:lstStyle/>
        <a:p>
          <a:r>
            <a:rPr lang="en-AU" dirty="0" smtClean="0"/>
            <a:t>Creation</a:t>
          </a:r>
          <a:endParaRPr lang="en-AU" dirty="0"/>
        </a:p>
      </dgm:t>
    </dgm:pt>
    <dgm:pt modelId="{72BB1D81-175F-4308-B1D1-37443BBFF42D}" type="parTrans" cxnId="{5C055597-ADC0-415D-8BE4-4D52A829EED5}">
      <dgm:prSet/>
      <dgm:spPr/>
      <dgm:t>
        <a:bodyPr/>
        <a:lstStyle/>
        <a:p>
          <a:endParaRPr lang="en-AU"/>
        </a:p>
      </dgm:t>
    </dgm:pt>
    <dgm:pt modelId="{AE9E0EAC-9142-4D42-96FC-66554EA5CADF}" type="sibTrans" cxnId="{5C055597-ADC0-415D-8BE4-4D52A829EED5}">
      <dgm:prSet/>
      <dgm:spPr/>
      <dgm:t>
        <a:bodyPr/>
        <a:lstStyle/>
        <a:p>
          <a:endParaRPr lang="en-AU"/>
        </a:p>
      </dgm:t>
    </dgm:pt>
    <dgm:pt modelId="{ECF2E65C-DEED-42D6-A75B-436080C33F14}">
      <dgm:prSet phldrT="[Text]"/>
      <dgm:spPr/>
      <dgm:t>
        <a:bodyPr/>
        <a:lstStyle/>
        <a:p>
          <a:r>
            <a:rPr lang="en-AU" dirty="0" smtClean="0"/>
            <a:t>Capture</a:t>
          </a:r>
          <a:endParaRPr lang="en-AU" dirty="0"/>
        </a:p>
      </dgm:t>
    </dgm:pt>
    <dgm:pt modelId="{57E16541-264E-489B-AEF8-6D510F857532}" type="parTrans" cxnId="{EF59F5C7-71E7-4E91-AC85-2BFC70C65387}">
      <dgm:prSet/>
      <dgm:spPr/>
      <dgm:t>
        <a:bodyPr/>
        <a:lstStyle/>
        <a:p>
          <a:endParaRPr lang="en-AU"/>
        </a:p>
      </dgm:t>
    </dgm:pt>
    <dgm:pt modelId="{6A12B7AC-2C0A-43F0-98F8-86218E1E0FF9}" type="sibTrans" cxnId="{EF59F5C7-71E7-4E91-AC85-2BFC70C65387}">
      <dgm:prSet/>
      <dgm:spPr/>
      <dgm:t>
        <a:bodyPr/>
        <a:lstStyle/>
        <a:p>
          <a:endParaRPr lang="en-AU"/>
        </a:p>
      </dgm:t>
    </dgm:pt>
    <dgm:pt modelId="{B98FB3F1-BA9B-485E-860D-A602F7804316}">
      <dgm:prSet phldrT="[Text]"/>
      <dgm:spPr/>
      <dgm:t>
        <a:bodyPr/>
        <a:lstStyle/>
        <a:p>
          <a:r>
            <a:rPr lang="en-AU" dirty="0" smtClean="0"/>
            <a:t>Storage</a:t>
          </a:r>
          <a:endParaRPr lang="en-AU" dirty="0"/>
        </a:p>
      </dgm:t>
    </dgm:pt>
    <dgm:pt modelId="{1F6E818D-F73E-47E7-9D71-4C03066353CD}" type="parTrans" cxnId="{85865C0D-5DBA-4C5C-8200-6077A1E7282A}">
      <dgm:prSet/>
      <dgm:spPr/>
      <dgm:t>
        <a:bodyPr/>
        <a:lstStyle/>
        <a:p>
          <a:endParaRPr lang="en-AU"/>
        </a:p>
      </dgm:t>
    </dgm:pt>
    <dgm:pt modelId="{7E15978A-0772-41AB-A6F8-E393ACFC89D0}" type="sibTrans" cxnId="{85865C0D-5DBA-4C5C-8200-6077A1E7282A}">
      <dgm:prSet/>
      <dgm:spPr/>
      <dgm:t>
        <a:bodyPr/>
        <a:lstStyle/>
        <a:p>
          <a:endParaRPr lang="en-AU"/>
        </a:p>
      </dgm:t>
    </dgm:pt>
    <dgm:pt modelId="{FFD413CB-8D53-4F42-AD52-78F32E751560}">
      <dgm:prSet phldrT="[Text]"/>
      <dgm:spPr/>
      <dgm:t>
        <a:bodyPr/>
        <a:lstStyle/>
        <a:p>
          <a:r>
            <a:rPr lang="en-AU" dirty="0" smtClean="0"/>
            <a:t>Disposal</a:t>
          </a:r>
          <a:endParaRPr lang="en-AU" dirty="0"/>
        </a:p>
      </dgm:t>
    </dgm:pt>
    <dgm:pt modelId="{F0875F65-4122-4C3B-9A9D-41FF03BD1E25}" type="parTrans" cxnId="{B9B84086-F057-4603-BB55-73C03AFC8110}">
      <dgm:prSet/>
      <dgm:spPr/>
      <dgm:t>
        <a:bodyPr/>
        <a:lstStyle/>
        <a:p>
          <a:endParaRPr lang="en-AU"/>
        </a:p>
      </dgm:t>
    </dgm:pt>
    <dgm:pt modelId="{110107B0-A93B-465F-901F-B63FBBE7DAE7}" type="sibTrans" cxnId="{B9B84086-F057-4603-BB55-73C03AFC8110}">
      <dgm:prSet/>
      <dgm:spPr/>
      <dgm:t>
        <a:bodyPr/>
        <a:lstStyle/>
        <a:p>
          <a:endParaRPr lang="en-AU"/>
        </a:p>
      </dgm:t>
    </dgm:pt>
    <dgm:pt modelId="{F09425E3-288E-4B1C-993C-984231D0267C}" type="pres">
      <dgm:prSet presAssocID="{5ABC1DBE-8A01-42CF-9875-E79AA0FFCC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C30F3FF-50E6-486E-BC85-56C7562CF5FC}" type="pres">
      <dgm:prSet presAssocID="{5ABC1DBE-8A01-42CF-9875-E79AA0FFCC45}" presName="radial" presStyleCnt="0">
        <dgm:presLayoutVars>
          <dgm:animLvl val="ctr"/>
        </dgm:presLayoutVars>
      </dgm:prSet>
      <dgm:spPr/>
    </dgm:pt>
    <dgm:pt modelId="{3211ABAE-7DF8-44BF-90A9-E3FCB7277DD4}" type="pres">
      <dgm:prSet presAssocID="{79406218-E1DD-4BAE-AAC8-2E1B94F45990}" presName="centerShape" presStyleLbl="vennNode1" presStyleIdx="0" presStyleCnt="5"/>
      <dgm:spPr/>
      <dgm:t>
        <a:bodyPr/>
        <a:lstStyle/>
        <a:p>
          <a:endParaRPr lang="en-AU"/>
        </a:p>
      </dgm:t>
    </dgm:pt>
    <dgm:pt modelId="{2EF2BEB5-7E42-41D1-BE2A-9F750136404F}" type="pres">
      <dgm:prSet presAssocID="{E240AA1D-818C-453C-A097-E3F178489BE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C4493DA-2979-40D0-A732-97B4F698CA3A}" type="pres">
      <dgm:prSet presAssocID="{ECF2E65C-DEED-42D6-A75B-436080C33F1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278E-FC41-4D0C-83F1-44654146E20A}" type="pres">
      <dgm:prSet presAssocID="{B98FB3F1-BA9B-485E-860D-A602F780431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7501C3F-5483-4D7F-8495-2543EEBCB466}" type="pres">
      <dgm:prSet presAssocID="{FFD413CB-8D53-4F42-AD52-78F32E75156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F59F5C7-71E7-4E91-AC85-2BFC70C65387}" srcId="{79406218-E1DD-4BAE-AAC8-2E1B94F45990}" destId="{ECF2E65C-DEED-42D6-A75B-436080C33F14}" srcOrd="1" destOrd="0" parTransId="{57E16541-264E-489B-AEF8-6D510F857532}" sibTransId="{6A12B7AC-2C0A-43F0-98F8-86218E1E0FF9}"/>
    <dgm:cxn modelId="{91526FEB-2C85-4155-8E99-64FC9245412B}" srcId="{5ABC1DBE-8A01-42CF-9875-E79AA0FFCC45}" destId="{79406218-E1DD-4BAE-AAC8-2E1B94F45990}" srcOrd="0" destOrd="0" parTransId="{C1323627-5B05-4E06-8124-8F7C39D07F21}" sibTransId="{7619D31D-5DC0-4414-B8FA-1BBBBE2791C7}"/>
    <dgm:cxn modelId="{85865C0D-5DBA-4C5C-8200-6077A1E7282A}" srcId="{79406218-E1DD-4BAE-AAC8-2E1B94F45990}" destId="{B98FB3F1-BA9B-485E-860D-A602F7804316}" srcOrd="2" destOrd="0" parTransId="{1F6E818D-F73E-47E7-9D71-4C03066353CD}" sibTransId="{7E15978A-0772-41AB-A6F8-E393ACFC89D0}"/>
    <dgm:cxn modelId="{B521D6B6-02BD-4129-9465-C891E9965838}" type="presOf" srcId="{E240AA1D-818C-453C-A097-E3F178489BE2}" destId="{2EF2BEB5-7E42-41D1-BE2A-9F750136404F}" srcOrd="0" destOrd="0" presId="urn:microsoft.com/office/officeart/2005/8/layout/radial3"/>
    <dgm:cxn modelId="{FFBA3746-4C87-4A8F-A8D5-8916B7D5E336}" type="presOf" srcId="{5ABC1DBE-8A01-42CF-9875-E79AA0FFCC45}" destId="{F09425E3-288E-4B1C-993C-984231D0267C}" srcOrd="0" destOrd="0" presId="urn:microsoft.com/office/officeart/2005/8/layout/radial3"/>
    <dgm:cxn modelId="{B9B84086-F057-4603-BB55-73C03AFC8110}" srcId="{79406218-E1DD-4BAE-AAC8-2E1B94F45990}" destId="{FFD413CB-8D53-4F42-AD52-78F32E751560}" srcOrd="3" destOrd="0" parTransId="{F0875F65-4122-4C3B-9A9D-41FF03BD1E25}" sibTransId="{110107B0-A93B-465F-901F-B63FBBE7DAE7}"/>
    <dgm:cxn modelId="{877950D1-8DDE-443C-81F3-4754D3AC1E48}" type="presOf" srcId="{79406218-E1DD-4BAE-AAC8-2E1B94F45990}" destId="{3211ABAE-7DF8-44BF-90A9-E3FCB7277DD4}" srcOrd="0" destOrd="0" presId="urn:microsoft.com/office/officeart/2005/8/layout/radial3"/>
    <dgm:cxn modelId="{5C055597-ADC0-415D-8BE4-4D52A829EED5}" srcId="{79406218-E1DD-4BAE-AAC8-2E1B94F45990}" destId="{E240AA1D-818C-453C-A097-E3F178489BE2}" srcOrd="0" destOrd="0" parTransId="{72BB1D81-175F-4308-B1D1-37443BBFF42D}" sibTransId="{AE9E0EAC-9142-4D42-96FC-66554EA5CADF}"/>
    <dgm:cxn modelId="{A221AEFF-DF30-49CB-A5DB-140BA7FE128A}" type="presOf" srcId="{ECF2E65C-DEED-42D6-A75B-436080C33F14}" destId="{CC4493DA-2979-40D0-A732-97B4F698CA3A}" srcOrd="0" destOrd="0" presId="urn:microsoft.com/office/officeart/2005/8/layout/radial3"/>
    <dgm:cxn modelId="{911EE124-9C9F-41F3-90FE-79A0D2F744C9}" type="presOf" srcId="{FFD413CB-8D53-4F42-AD52-78F32E751560}" destId="{D7501C3F-5483-4D7F-8495-2543EEBCB466}" srcOrd="0" destOrd="0" presId="urn:microsoft.com/office/officeart/2005/8/layout/radial3"/>
    <dgm:cxn modelId="{0C466CAA-18A5-4DBB-8454-305041D88425}" type="presOf" srcId="{B98FB3F1-BA9B-485E-860D-A602F7804316}" destId="{8925278E-FC41-4D0C-83F1-44654146E20A}" srcOrd="0" destOrd="0" presId="urn:microsoft.com/office/officeart/2005/8/layout/radial3"/>
    <dgm:cxn modelId="{1312F2B8-1C5B-434A-A434-CE9066B6A989}" type="presParOf" srcId="{F09425E3-288E-4B1C-993C-984231D0267C}" destId="{8C30F3FF-50E6-486E-BC85-56C7562CF5FC}" srcOrd="0" destOrd="0" presId="urn:microsoft.com/office/officeart/2005/8/layout/radial3"/>
    <dgm:cxn modelId="{D0023C55-F109-4522-A20B-0BAA1BAAC3BD}" type="presParOf" srcId="{8C30F3FF-50E6-486E-BC85-56C7562CF5FC}" destId="{3211ABAE-7DF8-44BF-90A9-E3FCB7277DD4}" srcOrd="0" destOrd="0" presId="urn:microsoft.com/office/officeart/2005/8/layout/radial3"/>
    <dgm:cxn modelId="{4BBE672B-BA9B-40B3-92C6-D2A92C0191A9}" type="presParOf" srcId="{8C30F3FF-50E6-486E-BC85-56C7562CF5FC}" destId="{2EF2BEB5-7E42-41D1-BE2A-9F750136404F}" srcOrd="1" destOrd="0" presId="urn:microsoft.com/office/officeart/2005/8/layout/radial3"/>
    <dgm:cxn modelId="{CB8E1192-00F0-482C-B865-AA0A9D5192C6}" type="presParOf" srcId="{8C30F3FF-50E6-486E-BC85-56C7562CF5FC}" destId="{CC4493DA-2979-40D0-A732-97B4F698CA3A}" srcOrd="2" destOrd="0" presId="urn:microsoft.com/office/officeart/2005/8/layout/radial3"/>
    <dgm:cxn modelId="{2B17B345-7559-4647-A092-D125781E6E57}" type="presParOf" srcId="{8C30F3FF-50E6-486E-BC85-56C7562CF5FC}" destId="{8925278E-FC41-4D0C-83F1-44654146E20A}" srcOrd="3" destOrd="0" presId="urn:microsoft.com/office/officeart/2005/8/layout/radial3"/>
    <dgm:cxn modelId="{E4D46CA8-D873-40F7-A391-5E8583E4909D}" type="presParOf" srcId="{8C30F3FF-50E6-486E-BC85-56C7562CF5FC}" destId="{D7501C3F-5483-4D7F-8495-2543EEBCB46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1ABAE-7DF8-44BF-90A9-E3FCB7277DD4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Record</a:t>
          </a:r>
          <a:endParaRPr lang="en-AU" sz="4000" kern="1200" dirty="0"/>
        </a:p>
      </dsp:txBody>
      <dsp:txXfrm>
        <a:off x="2859552" y="1007733"/>
        <a:ext cx="2510495" cy="2510495"/>
      </dsp:txXfrm>
    </dsp:sp>
    <dsp:sp modelId="{2EF2BEB5-7E42-41D1-BE2A-9F750136404F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5">
            <a:alpha val="50000"/>
            <a:hueOff val="383412"/>
            <a:satOff val="15094"/>
            <a:lumOff val="-17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Creation</a:t>
          </a:r>
          <a:endParaRPr lang="en-AU" sz="1700" kern="1200" dirty="0"/>
        </a:p>
      </dsp:txBody>
      <dsp:txXfrm>
        <a:off x="3487176" y="448"/>
        <a:ext cx="1255247" cy="1255247"/>
      </dsp:txXfrm>
    </dsp:sp>
    <dsp:sp modelId="{CC4493DA-2979-40D0-A732-97B4F698CA3A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5">
            <a:alpha val="50000"/>
            <a:hueOff val="766823"/>
            <a:satOff val="30188"/>
            <a:lumOff val="-3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Capture</a:t>
          </a:r>
          <a:endParaRPr lang="en-AU" sz="1700" kern="1200" dirty="0"/>
        </a:p>
      </dsp:txBody>
      <dsp:txXfrm>
        <a:off x="5122085" y="1635357"/>
        <a:ext cx="1255247" cy="1255247"/>
      </dsp:txXfrm>
    </dsp:sp>
    <dsp:sp modelId="{8925278E-FC41-4D0C-83F1-44654146E20A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5">
            <a:alpha val="50000"/>
            <a:hueOff val="1150235"/>
            <a:satOff val="45282"/>
            <a:lumOff val="-53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Storage</a:t>
          </a:r>
          <a:endParaRPr lang="en-AU" sz="1700" kern="1200" dirty="0"/>
        </a:p>
      </dsp:txBody>
      <dsp:txXfrm>
        <a:off x="3487176" y="3270267"/>
        <a:ext cx="1255247" cy="1255247"/>
      </dsp:txXfrm>
    </dsp:sp>
    <dsp:sp modelId="{D7501C3F-5483-4D7F-8495-2543EEBCB466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chemeClr val="accent5">
            <a:alpha val="50000"/>
            <a:hueOff val="1533647"/>
            <a:satOff val="60376"/>
            <a:lumOff val="-7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Disposal</a:t>
          </a:r>
          <a:endParaRPr lang="en-AU" sz="1700" kern="1200" dirty="0"/>
        </a:p>
      </dsp:txBody>
      <dsp:txXfrm>
        <a:off x="1852266" y="1635357"/>
        <a:ext cx="1255247" cy="1255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3A0E-FE04-45C6-B126-F3942B108E26}" type="datetimeFigureOut">
              <a:rPr lang="en-AU" smtClean="0"/>
              <a:pPr/>
              <a:t>22/03/2011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3BF24-C72C-4048-A8DD-3516C53DC60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3BD52-24BF-4FF1-AD44-00E86BE828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BF512-8C79-4006-B631-55E61613920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BD52-24BF-4FF1-AD44-00E86BE828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Possibly discuss personal papers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BD52-24BF-4FF1-AD44-00E86BE828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Discuss destruction</a:t>
            </a:r>
            <a:r>
              <a:rPr lang="en-AU" baseline="0" dirty="0" smtClean="0"/>
              <a:t> certificates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BD52-24BF-4FF1-AD44-00E86BE828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BE279-81C2-4AB8-BE52-9E5C0A65D761}" type="slidenum">
              <a:rPr lang="en-US"/>
              <a:pPr/>
              <a:t>17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5011_PPT_BG_End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6396" name="Line 12"/>
          <p:cNvSpPr>
            <a:spLocks noChangeShapeType="1"/>
          </p:cNvSpPr>
          <p:nvPr userDrawn="1"/>
        </p:nvSpPr>
        <p:spPr bwMode="auto">
          <a:xfrm>
            <a:off x="2170084" y="1785938"/>
            <a:ext cx="1588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500298" y="1828800"/>
            <a:ext cx="5715040" cy="1295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298" y="3714752"/>
            <a:ext cx="5715040" cy="400110"/>
          </a:xfrm>
          <a:ln algn="ctr"/>
        </p:spPr>
        <p:txBody>
          <a:bodyPr wrap="square">
            <a:spAutoFit/>
          </a:bodyPr>
          <a:lstStyle>
            <a:lvl1pPr marL="0" indent="0" eaLnBrk="0" hangingPunct="0">
              <a:spcBef>
                <a:spcPct val="50000"/>
              </a:spcBef>
              <a:buFont typeface="Arial" charset="0"/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402" name="Picture 18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52600"/>
            <a:ext cx="1347787" cy="1365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4214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34" y="1109947"/>
            <a:ext cx="8143932" cy="461665"/>
          </a:xfrm>
          <a:ln algn="ctr"/>
        </p:spPr>
        <p:txBody>
          <a:bodyPr wrap="square">
            <a:spAutoFit/>
          </a:bodyPr>
          <a:lstStyle>
            <a:lvl1pPr marL="0" indent="0" eaLnBrk="0" hangingPunct="0">
              <a:spcBef>
                <a:spcPct val="50000"/>
              </a:spcBef>
              <a:buFont typeface="Arial" charset="0"/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785926"/>
            <a:ext cx="8229600" cy="431164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971800" y="0"/>
            <a:ext cx="6019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85860"/>
            <a:ext cx="4040188" cy="8175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8175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37" name="Picture 13" descr="UOM-Rev3D_H_sm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 descr="5011_Evolution tex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11838" y="6477000"/>
            <a:ext cx="3103562" cy="255588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0"/>
            <a:ext cx="6019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6" name="Picture 22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07950"/>
            <a:ext cx="2365375" cy="615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261938" indent="-261938" algn="l" rtl="0" fontAlgn="base">
        <a:spcBef>
          <a:spcPct val="25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6511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nimelb.edu.au/records/RD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s.unimelb.edu.au/services/disposal/confidential_wast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imelb.edu.au/records/RD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400" dirty="0" smtClean="0"/>
              <a:t>Disposal of University Records</a:t>
            </a:r>
            <a:endParaRPr lang="en-US" dirty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298" y="3714752"/>
            <a:ext cx="5715040" cy="369332"/>
          </a:xfrm>
        </p:spPr>
        <p:txBody>
          <a:bodyPr/>
          <a:lstStyle/>
          <a:p>
            <a:r>
              <a:rPr lang="en-US" sz="1800" dirty="0" smtClean="0"/>
              <a:t>LRC Network 23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March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0" y="108000"/>
            <a:ext cx="8557715" cy="66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NAP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464496" cy="2016224"/>
          </a:xfrm>
        </p:spPr>
        <p:txBody>
          <a:bodyPr>
            <a:noAutofit/>
          </a:bodyPr>
          <a:lstStyle/>
          <a:p>
            <a:pPr marL="0" indent="4763">
              <a:buNone/>
            </a:pPr>
            <a:r>
              <a:rPr lang="en-AU" sz="2000" dirty="0" smtClean="0"/>
              <a:t>NAP </a:t>
            </a:r>
            <a:r>
              <a:rPr lang="en-AU" sz="2000" dirty="0" smtClean="0"/>
              <a:t>allows for routine destruction </a:t>
            </a:r>
            <a:r>
              <a:rPr lang="en-AU" sz="2000" dirty="0" smtClean="0"/>
              <a:t>of particular </a:t>
            </a:r>
            <a:r>
              <a:rPr lang="en-AU" sz="2000" dirty="0" smtClean="0"/>
              <a:t>types of records without using a disposal </a:t>
            </a:r>
            <a:r>
              <a:rPr lang="en-AU" sz="2000" dirty="0" smtClean="0"/>
              <a:t>authority</a:t>
            </a:r>
            <a:endParaRPr lang="en-AU" sz="2000" dirty="0" smtClean="0"/>
          </a:p>
          <a:p>
            <a:pPr>
              <a:buNone/>
            </a:pPr>
            <a:endParaRPr lang="en-AU" sz="2000" dirty="0" smtClean="0"/>
          </a:p>
          <a:p>
            <a:pPr marL="0" indent="3175">
              <a:buNone/>
            </a:pPr>
            <a:endParaRPr lang="en-AU" sz="2200" dirty="0" smtClean="0"/>
          </a:p>
        </p:txBody>
      </p:sp>
      <p:pic>
        <p:nvPicPr>
          <p:cNvPr id="2057" name="Picture 9" descr="C:\Documents and Settings\aparr\Local Settings\Temporary Internet Files\Content.IE5\BFA4NHT0\MP9001785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3096344" cy="2043587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933056"/>
            <a:ext cx="8435280" cy="19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1520" y="2852936"/>
            <a:ext cx="8712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lang="en-AU" sz="8800" dirty="0" smtClean="0">
                <a:solidFill>
                  <a:srgbClr val="000000"/>
                </a:solidFill>
                <a:latin typeface="+mn-lt"/>
                <a:ea typeface="+mn-ea"/>
              </a:rPr>
              <a:t>These records are</a:t>
            </a:r>
            <a:r>
              <a:rPr lang="en-AU" sz="8800" dirty="0" smtClean="0">
                <a:solidFill>
                  <a:srgbClr val="000000"/>
                </a:solidFill>
                <a:latin typeface="+mn-lt"/>
                <a:ea typeface="+mn-ea"/>
              </a:rPr>
              <a:t>:</a:t>
            </a:r>
          </a:p>
          <a:p>
            <a:endParaRPr lang="en-AU" sz="7200" dirty="0" smtClean="0"/>
          </a:p>
          <a:p>
            <a:pPr>
              <a:buFont typeface="Arial" pitchFamily="34" charset="0"/>
              <a:buChar char="•"/>
            </a:pPr>
            <a:r>
              <a:rPr lang="en-AU" sz="7200" dirty="0" smtClean="0"/>
              <a:t>working </a:t>
            </a:r>
            <a:r>
              <a:rPr lang="en-AU" sz="7200" dirty="0" smtClean="0"/>
              <a:t>papers consisting of rough notes and calculations used solely to assist in the preparation of other records such as correspondence, reports and statistical tabulations</a:t>
            </a:r>
          </a:p>
          <a:p>
            <a:endParaRPr lang="en-AU" sz="7200" dirty="0" smtClean="0"/>
          </a:p>
          <a:p>
            <a:pPr>
              <a:buFont typeface="Arial" pitchFamily="34" charset="0"/>
              <a:buChar char="•"/>
            </a:pPr>
            <a:r>
              <a:rPr lang="en-AU" sz="7200" dirty="0" smtClean="0"/>
              <a:t> drafts not intended for retention as part of the office’s records, the content of which has been reproduced and incorporated in the public office's record keeping system</a:t>
            </a:r>
          </a:p>
          <a:p>
            <a:endParaRPr lang="en-AU" sz="7200" dirty="0" smtClean="0"/>
          </a:p>
          <a:p>
            <a:pPr>
              <a:buFont typeface="Arial" pitchFamily="34" charset="0"/>
              <a:buChar char="•"/>
            </a:pPr>
            <a:r>
              <a:rPr lang="en-AU" sz="7200" dirty="0" smtClean="0"/>
              <a:t> extra copies of documents and published material preserved solely for </a:t>
            </a:r>
            <a:r>
              <a:rPr lang="en-AU" sz="7200" dirty="0" smtClean="0"/>
              <a:t>reference</a:t>
            </a:r>
          </a:p>
          <a:p>
            <a:endParaRPr lang="en-AU" sz="7200" dirty="0" smtClean="0"/>
          </a:p>
          <a:p>
            <a:pPr>
              <a:buFont typeface="Arial" pitchFamily="34" charset="0"/>
              <a:buChar char="•"/>
            </a:pPr>
            <a:r>
              <a:rPr kumimoji="0" lang="en-A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Unsolicited advertising or reference material</a:t>
            </a:r>
          </a:p>
          <a:p>
            <a:pPr>
              <a:buFont typeface="Arial" pitchFamily="34" charset="0"/>
              <a:buChar char="•"/>
            </a:pPr>
            <a:endParaRPr kumimoji="0" lang="en-AU" sz="7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AU" sz="7200" kern="0" noProof="0" dirty="0" smtClean="0">
                <a:solidFill>
                  <a:srgbClr val="000000"/>
                </a:solidFill>
                <a:latin typeface="+mn-lt"/>
                <a:ea typeface="+mn-ea"/>
              </a:rPr>
              <a:t>‘For information’ copies where the record is maintained by another area </a:t>
            </a:r>
            <a:endParaRPr kumimoji="0" lang="en-AU" sz="7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tabLst/>
              <a:defRPr/>
            </a:pPr>
            <a:endParaRPr kumimoji="0" lang="en-AU" sz="2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Transfer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39248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 smtClean="0"/>
              <a:t>Permanent records are first transferred to intermediate storage managed by Records Services</a:t>
            </a: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smtClean="0"/>
              <a:t>Currently records are held under the Raymond Priestley Building and Wilson Hall. </a:t>
            </a: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smtClean="0"/>
              <a:t>Records must be prepared for transfer by boxing and listing. Records Services will help you do this</a:t>
            </a:r>
            <a:endParaRPr lang="en-AU" sz="2200" dirty="0"/>
          </a:p>
        </p:txBody>
      </p:sp>
      <p:pic>
        <p:nvPicPr>
          <p:cNvPr id="15" name="Picture 14" descr="Records Management 006.jpg"/>
          <p:cNvPicPr>
            <a:picLocks noChangeAspect="1"/>
          </p:cNvPicPr>
          <p:nvPr/>
        </p:nvPicPr>
        <p:blipFill>
          <a:blip r:embed="rId2" cstate="print"/>
          <a:srcRect r="44088"/>
          <a:stretch>
            <a:fillRect/>
          </a:stretch>
        </p:blipFill>
        <p:spPr>
          <a:xfrm>
            <a:off x="5148064" y="1124744"/>
            <a:ext cx="3555813" cy="4769768"/>
          </a:xfrm>
          <a:prstGeom prst="rect">
            <a:avLst/>
          </a:prstGeom>
          <a:ln w="3175"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Transfer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70784" cy="4525963"/>
          </a:xfrm>
        </p:spPr>
        <p:txBody>
          <a:bodyPr>
            <a:normAutofit/>
          </a:bodyPr>
          <a:lstStyle/>
          <a:p>
            <a:pPr marL="0" indent="3175">
              <a:buNone/>
            </a:pPr>
            <a:r>
              <a:rPr lang="en-AU" sz="2200" dirty="0" smtClean="0"/>
              <a:t>25 years after the transfer of records to Records Services, permanent records will be transferred to the University Archives.</a:t>
            </a:r>
          </a:p>
          <a:p>
            <a:pPr marL="0" indent="3175">
              <a:buNone/>
            </a:pPr>
            <a:endParaRPr lang="en-AU" sz="2200" dirty="0" smtClean="0"/>
          </a:p>
          <a:p>
            <a:pPr marL="0" indent="3175">
              <a:buNone/>
            </a:pPr>
            <a:r>
              <a:rPr lang="en-AU" sz="2200" dirty="0" smtClean="0"/>
              <a:t>The Archives won’t take material directly from business areas – you need to contact Records Services first. </a:t>
            </a:r>
            <a:endParaRPr lang="en-AU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024336" cy="42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Records Destruction</a:t>
            </a:r>
            <a:endParaRPr lang="en-AU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512" y="1268760"/>
            <a:ext cx="29523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Destruction of time expired records needs to be recorded.</a:t>
            </a: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lang="en-AU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Records Destruction List is on the intranet at:</a:t>
            </a:r>
          </a:p>
          <a:p>
            <a:pPr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r>
              <a:rPr lang="en-AU" sz="2100" dirty="0" smtClean="0">
                <a:solidFill>
                  <a:srgbClr val="000000"/>
                </a:solidFill>
                <a:latin typeface="+mn-lt"/>
                <a:ea typeface="+mn-ea"/>
                <a:hlinkClick r:id="rId2"/>
              </a:rPr>
              <a:t>http://www.unimelb.edu.au/records/forms.html</a:t>
            </a:r>
          </a:p>
          <a:p>
            <a:pPr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endParaRPr lang="en-AU" sz="1800" dirty="0" smtClean="0">
              <a:solidFill>
                <a:srgbClr val="000000"/>
              </a:solidFill>
              <a:latin typeface="+mn-lt"/>
              <a:ea typeface="+mn-ea"/>
              <a:hlinkClick r:id="rId2"/>
            </a:endParaRPr>
          </a:p>
          <a:p>
            <a:pPr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r>
              <a:rPr lang="en-AU" sz="2600" kern="0" dirty="0" smtClean="0">
                <a:latin typeface="+mn-lt"/>
                <a:ea typeface="+mn-ea"/>
              </a:rPr>
              <a:t>Once you have completed the list, it should be forwarded to Records Services</a:t>
            </a:r>
            <a:endParaRPr lang="en-AU" sz="2600" kern="0" dirty="0" smtClean="0">
              <a:latin typeface="+mn-lt"/>
              <a:ea typeface="+mn-ea"/>
              <a:hlinkClick r:id="rId2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en-AU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lang="en-AU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 l="8298" t="18701" r="8717" b="5161"/>
          <a:stretch>
            <a:fillRect/>
          </a:stretch>
        </p:blipFill>
        <p:spPr bwMode="auto">
          <a:xfrm>
            <a:off x="3507039" y="1484784"/>
            <a:ext cx="54574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Secure Destruction</a:t>
            </a:r>
            <a:endParaRPr lang="en-AU" dirty="0"/>
          </a:p>
        </p:txBody>
      </p:sp>
      <p:pic>
        <p:nvPicPr>
          <p:cNvPr id="3082" name="Picture 10" descr="C:\Documents and Settings\aparr\Local Settings\Temporary Internet Files\Content.IE5\BFA4NHT0\MP90044833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456384" cy="5004556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7544" y="1340768"/>
            <a:ext cx="3960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Destruction of</a:t>
            </a:r>
            <a:r>
              <a:rPr kumimoji="0" lang="en-AU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NAP or time  expired records should be secure.</a:t>
            </a: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lang="en-AU" sz="22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lang="en-AU" sz="2200" kern="0" dirty="0" smtClean="0">
                <a:solidFill>
                  <a:srgbClr val="000000"/>
                </a:solidFill>
                <a:latin typeface="+mn-lt"/>
                <a:ea typeface="+mn-ea"/>
              </a:rPr>
              <a:t>Records destruction bins are provided through Property and Campus Services</a:t>
            </a: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endParaRPr kumimoji="0" lang="en-A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None/>
              <a:tabLst/>
              <a:defRPr/>
            </a:pPr>
            <a:r>
              <a:rPr lang="en-AU" sz="2200" kern="0" dirty="0" smtClean="0">
                <a:solidFill>
                  <a:srgbClr val="000000"/>
                </a:solidFill>
                <a:latin typeface="+mn-lt"/>
                <a:ea typeface="+mn-ea"/>
              </a:rPr>
              <a:t>Details on how to order bins can be found at:</a:t>
            </a:r>
          </a:p>
          <a:p>
            <a:pPr lvl="0"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r>
              <a:rPr lang="en-AU" sz="1800" kern="0" dirty="0" smtClean="0">
                <a:solidFill>
                  <a:srgbClr val="000000"/>
                </a:solidFill>
                <a:latin typeface="+mn-lt"/>
                <a:ea typeface="+mn-ea"/>
                <a:hlinkClick r:id="rId4"/>
              </a:rPr>
              <a:t>http://www.pcs.unimelb.edu.au/services/disposal/confidential_waste</a:t>
            </a:r>
            <a:endParaRPr lang="en-AU" sz="18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0" indent="3175" eaLnBrk="1" hangingPunct="1">
              <a:spcBef>
                <a:spcPct val="25000"/>
              </a:spcBef>
              <a:buClr>
                <a:schemeClr val="accent2"/>
              </a:buClr>
              <a:buSzPct val="120000"/>
            </a:pPr>
            <a:endParaRPr kumimoji="0" lang="en-AU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Disposal Plans and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26768" cy="4525963"/>
          </a:xfrm>
        </p:spPr>
        <p:txBody>
          <a:bodyPr/>
          <a:lstStyle/>
          <a:p>
            <a:pPr marL="0" indent="3175">
              <a:buNone/>
            </a:pPr>
            <a:r>
              <a:rPr lang="en-AU" dirty="0" smtClean="0"/>
              <a:t>Disposal programs allow for the systematic assessment and disposal of records.</a:t>
            </a:r>
          </a:p>
          <a:p>
            <a:pPr marL="0" indent="3175">
              <a:buNone/>
            </a:pPr>
            <a:endParaRPr lang="en-AU" dirty="0" smtClean="0"/>
          </a:p>
          <a:p>
            <a:pPr marL="0" indent="3175">
              <a:buNone/>
            </a:pPr>
            <a:r>
              <a:rPr lang="en-AU" dirty="0" smtClean="0"/>
              <a:t>They consist of regular cycles of review sentencing and transfer of records.</a:t>
            </a:r>
            <a:endParaRPr lang="en-AU" dirty="0"/>
          </a:p>
        </p:txBody>
      </p:sp>
      <p:pic>
        <p:nvPicPr>
          <p:cNvPr id="5" name="Picture 4" descr="MP900422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3223572" cy="4832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11_PPT_BG_End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© Copyright The University of Melbourne 2009</a:t>
            </a:r>
          </a:p>
        </p:txBody>
      </p:sp>
      <p:pic>
        <p:nvPicPr>
          <p:cNvPr id="7173" name="Picture 5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76400"/>
            <a:ext cx="180498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What is a record?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A public record is:</a:t>
            </a:r>
          </a:p>
          <a:p>
            <a:pPr>
              <a:buNone/>
            </a:pPr>
            <a:r>
              <a:rPr lang="en-AU" dirty="0" smtClean="0"/>
              <a:t>		‘Any record made or received by a public officer in 	the course of their duties’</a:t>
            </a:r>
          </a:p>
          <a:p>
            <a:pPr>
              <a:buNone/>
            </a:pPr>
            <a:r>
              <a:rPr lang="en-AU" sz="1200" dirty="0" smtClean="0"/>
              <a:t>					</a:t>
            </a:r>
            <a:r>
              <a:rPr lang="en-AU" sz="1200" i="1" dirty="0" smtClean="0"/>
              <a:t>Public Records Act 1973</a:t>
            </a:r>
          </a:p>
          <a:p>
            <a:pPr>
              <a:buNone/>
            </a:pPr>
            <a:endParaRPr lang="en-AU" sz="1200" i="1" dirty="0" smtClean="0"/>
          </a:p>
          <a:p>
            <a:pPr>
              <a:buNone/>
            </a:pPr>
            <a:r>
              <a:rPr lang="en-AU" dirty="0" smtClean="0"/>
              <a:t>A university record is:</a:t>
            </a:r>
          </a:p>
          <a:p>
            <a:pPr>
              <a:buNone/>
            </a:pPr>
            <a:endParaRPr lang="en-AU" sz="1200" i="1" dirty="0" smtClean="0"/>
          </a:p>
          <a:p>
            <a:pPr>
              <a:buNone/>
            </a:pPr>
            <a:r>
              <a:rPr lang="en-AU" dirty="0" smtClean="0"/>
              <a:t>		</a:t>
            </a:r>
            <a:r>
              <a:rPr lang="en-AU" dirty="0" smtClean="0"/>
              <a:t>'any record created or received by staff of the </a:t>
            </a:r>
            <a:r>
              <a:rPr lang="en-AU" dirty="0" smtClean="0"/>
              <a:t>	University </a:t>
            </a:r>
            <a:r>
              <a:rPr lang="en-AU" dirty="0" smtClean="0"/>
              <a:t>in the course of conducting their </a:t>
            </a:r>
            <a:r>
              <a:rPr lang="en-AU" dirty="0" smtClean="0"/>
              <a:t>	University </a:t>
            </a:r>
            <a:r>
              <a:rPr lang="en-AU" dirty="0" smtClean="0"/>
              <a:t>duties’</a:t>
            </a:r>
          </a:p>
          <a:p>
            <a:pPr>
              <a:buNone/>
            </a:pPr>
            <a:r>
              <a:rPr lang="en-AU" sz="1200" dirty="0" smtClean="0"/>
              <a:t>					</a:t>
            </a:r>
            <a:r>
              <a:rPr lang="en-AU" sz="1200" i="1" dirty="0" smtClean="0"/>
              <a:t>UOM Records Management Policy </a:t>
            </a:r>
            <a:r>
              <a:rPr lang="en-AU" sz="1200" i="1" dirty="0" smtClean="0"/>
              <a:t>(draft)</a:t>
            </a:r>
            <a:endParaRPr lang="en-AU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The records lifecycle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2BEB5-7E42-41D1-BE2A-9F750136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F2BEB5-7E42-41D1-BE2A-9F7501364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4493DA-2979-40D0-A732-97B4F698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C4493DA-2979-40D0-A732-97B4F698C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5278E-FC41-4D0C-83F1-44654146E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925278E-FC41-4D0C-83F1-44654146E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01C3F-5483-4D7F-8495-2543EEBCB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7501C3F-5483-4D7F-8495-2543EEBCB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What is disposal?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868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 smtClean="0"/>
              <a:t>Four different types of disposal are possible within UOM:</a:t>
            </a:r>
          </a:p>
          <a:p>
            <a:pPr marL="0" indent="0">
              <a:buNone/>
            </a:pPr>
            <a:endParaRPr lang="en-AU" sz="2200" dirty="0" smtClean="0"/>
          </a:p>
          <a:p>
            <a:pPr marL="460375" lvl="1" indent="-193675">
              <a:buFont typeface="Wingdings" pitchFamily="2" charset="2"/>
              <a:buChar char="§"/>
            </a:pPr>
            <a:r>
              <a:rPr lang="en-AU" sz="2200" dirty="0" smtClean="0"/>
              <a:t>Destruction under Normal Administrative Practice</a:t>
            </a:r>
          </a:p>
          <a:p>
            <a:pPr marL="460375" lvl="1" indent="-193675">
              <a:buFont typeface="Wingdings" pitchFamily="2" charset="2"/>
              <a:buChar char="§"/>
            </a:pPr>
            <a:r>
              <a:rPr lang="en-AU" sz="2200" dirty="0" smtClean="0"/>
              <a:t>Destruction under a Retention and Disposal Authority</a:t>
            </a:r>
          </a:p>
          <a:p>
            <a:pPr marL="460375" lvl="1" indent="-193675">
              <a:buFont typeface="Wingdings" pitchFamily="2" charset="2"/>
              <a:buChar char="§"/>
            </a:pPr>
            <a:r>
              <a:rPr lang="en-AU" sz="2200" dirty="0" smtClean="0"/>
              <a:t>Transfer to intermediate storage</a:t>
            </a:r>
          </a:p>
          <a:p>
            <a:pPr marL="460375" lvl="1" indent="-193675">
              <a:buFont typeface="Wingdings" pitchFamily="2" charset="2"/>
              <a:buChar char="§"/>
            </a:pPr>
            <a:r>
              <a:rPr lang="en-AU" sz="2200" dirty="0" smtClean="0"/>
              <a:t>Transfer to the Archives </a:t>
            </a:r>
            <a:endParaRPr lang="en-AU" sz="2200" dirty="0"/>
          </a:p>
        </p:txBody>
      </p:sp>
      <p:pic>
        <p:nvPicPr>
          <p:cNvPr id="1026" name="Picture 2" descr="C:\Documents and Settings\aparr\Local Settings\Temporary Internet Files\Content.IE5\7OYDAGTU\MC9004316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Where do you start?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5040560"/>
          </a:xfrm>
        </p:spPr>
        <p:txBody>
          <a:bodyPr/>
          <a:lstStyle/>
          <a:p>
            <a:pPr marL="0" indent="3175">
              <a:buNone/>
            </a:pPr>
            <a:r>
              <a:rPr lang="en-AU" sz="2200" dirty="0" smtClean="0"/>
              <a:t>The best place to start is with categorising your  records.</a:t>
            </a:r>
          </a:p>
          <a:p>
            <a:pPr marL="0" indent="3175">
              <a:buNone/>
            </a:pPr>
            <a:endParaRPr lang="en-AU" sz="2200" dirty="0" smtClean="0"/>
          </a:p>
          <a:p>
            <a:pPr marL="0" indent="3175">
              <a:buNone/>
            </a:pPr>
            <a:r>
              <a:rPr lang="en-AU" sz="2200" dirty="0" smtClean="0"/>
              <a:t>This will then allow you to determine what has to happen to each different type of record. </a:t>
            </a:r>
          </a:p>
          <a:p>
            <a:pPr marL="0" indent="3175">
              <a:buNone/>
            </a:pPr>
            <a:endParaRPr lang="en-AU" sz="2200" dirty="0" smtClean="0"/>
          </a:p>
          <a:p>
            <a:pPr marL="0" indent="3175">
              <a:buNone/>
            </a:pPr>
            <a:r>
              <a:rPr lang="en-AU" sz="2200" dirty="0" smtClean="0"/>
              <a:t>The key document to help you know how long a record has to be kept is the Retention and Disposal Authority. </a:t>
            </a:r>
          </a:p>
          <a:p>
            <a:pPr marL="0" indent="3175">
              <a:buNone/>
            </a:pPr>
            <a:endParaRPr lang="en-AU" dirty="0" smtClean="0"/>
          </a:p>
          <a:p>
            <a:pPr marL="0" indent="3175">
              <a:buNone/>
            </a:pPr>
            <a:endParaRPr lang="en-AU" dirty="0"/>
          </a:p>
        </p:txBody>
      </p:sp>
      <p:pic>
        <p:nvPicPr>
          <p:cNvPr id="4" name="Picture 3" descr="MP900409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err="1" smtClean="0"/>
              <a:t>UoM</a:t>
            </a:r>
            <a:r>
              <a:rPr lang="en-AU" dirty="0" smtClean="0"/>
              <a:t> Retention and Disposal Authority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816424" cy="4896544"/>
          </a:xfrm>
        </p:spPr>
        <p:txBody>
          <a:bodyPr>
            <a:normAutofit/>
          </a:bodyPr>
          <a:lstStyle/>
          <a:p>
            <a:pPr marL="0" indent="3175">
              <a:buNone/>
            </a:pPr>
            <a:r>
              <a:rPr lang="en-AU" sz="2200" dirty="0" smtClean="0"/>
              <a:t>RDA gives minimum time periods for the retention of different types of records.</a:t>
            </a:r>
          </a:p>
          <a:p>
            <a:pPr marL="0" indent="3175">
              <a:buNone/>
            </a:pPr>
            <a:endParaRPr lang="en-AU" sz="2200" dirty="0" smtClean="0"/>
          </a:p>
          <a:p>
            <a:pPr marL="0" indent="3175">
              <a:buNone/>
            </a:pPr>
            <a:r>
              <a:rPr lang="en-AU" sz="2200" dirty="0" smtClean="0"/>
              <a:t>Records can be retained longer, but need to consider privacy and FOI implications</a:t>
            </a:r>
          </a:p>
          <a:p>
            <a:pPr marL="0" indent="3175">
              <a:buNone/>
            </a:pPr>
            <a:endParaRPr lang="en-AU" sz="2200" dirty="0" smtClean="0"/>
          </a:p>
          <a:p>
            <a:pPr marL="0" indent="3175">
              <a:buNone/>
            </a:pPr>
            <a:r>
              <a:rPr lang="en-AU" sz="2200" dirty="0" smtClean="0"/>
              <a:t>Available in </a:t>
            </a:r>
            <a:r>
              <a:rPr lang="en-AU" sz="2200" dirty="0" err="1" smtClean="0"/>
              <a:t>pdf</a:t>
            </a:r>
            <a:r>
              <a:rPr lang="en-AU" sz="2200" dirty="0" smtClean="0"/>
              <a:t> or as a searchable database at :</a:t>
            </a:r>
          </a:p>
          <a:p>
            <a:pPr marL="0" indent="3175">
              <a:buNone/>
            </a:pPr>
            <a:r>
              <a:rPr lang="en-AU" sz="1800" dirty="0" smtClean="0">
                <a:hlinkClick r:id="rId2"/>
              </a:rPr>
              <a:t>http://www.unimelb.edu.au/records/RDA/</a:t>
            </a:r>
            <a:endParaRPr lang="en-AU" sz="1800" dirty="0" smtClean="0"/>
          </a:p>
          <a:p>
            <a:pPr marL="0" indent="3175">
              <a:buNone/>
            </a:pPr>
            <a:endParaRPr lang="en-A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823" t="18725" r="27654" b="4748"/>
          <a:stretch>
            <a:fillRect/>
          </a:stretch>
        </p:blipFill>
        <p:spPr bwMode="auto">
          <a:xfrm>
            <a:off x="5076056" y="1052736"/>
            <a:ext cx="3744416" cy="5232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14" y="106411"/>
            <a:ext cx="8557173" cy="664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856"/>
          <a:stretch>
            <a:fillRect/>
          </a:stretch>
        </p:blipFill>
        <p:spPr bwMode="auto">
          <a:xfrm>
            <a:off x="295200" y="108000"/>
            <a:ext cx="8551225" cy="66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b="3536"/>
          <a:stretch>
            <a:fillRect/>
          </a:stretch>
        </p:blipFill>
        <p:spPr bwMode="auto">
          <a:xfrm>
            <a:off x="295200" y="108000"/>
            <a:ext cx="8557200" cy="660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3368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2D5E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336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D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478</Words>
  <Application>Microsoft Office PowerPoint</Application>
  <PresentationFormat>On-screen Show (4:3)</PresentationFormat>
  <Paragraphs>90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Disposal of University Records</vt:lpstr>
      <vt:lpstr>What is a record?</vt:lpstr>
      <vt:lpstr>The records lifecycle</vt:lpstr>
      <vt:lpstr>What is disposal?</vt:lpstr>
      <vt:lpstr>Where do you start?</vt:lpstr>
      <vt:lpstr>UoM Retention and Disposal Authority</vt:lpstr>
      <vt:lpstr>Slide 7</vt:lpstr>
      <vt:lpstr>Slide 8</vt:lpstr>
      <vt:lpstr>Slide 9</vt:lpstr>
      <vt:lpstr>Slide 10</vt:lpstr>
      <vt:lpstr>NAP</vt:lpstr>
      <vt:lpstr>Transfer</vt:lpstr>
      <vt:lpstr>Transfer</vt:lpstr>
      <vt:lpstr>Records Destruction</vt:lpstr>
      <vt:lpstr>Secure Destruction</vt:lpstr>
      <vt:lpstr>Disposal Plans and Programs</vt:lpstr>
      <vt:lpstr>Slide 17</vt:lpstr>
    </vt:vector>
  </TitlesOfParts>
  <Company>UHJ Di Marca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Stavrou</dc:creator>
  <dc:description>PowerPoint template modified by Ben Kreunen</dc:description>
  <cp:lastModifiedBy>Adelaide Parr</cp:lastModifiedBy>
  <cp:revision>52</cp:revision>
  <dcterms:created xsi:type="dcterms:W3CDTF">2006-11-28T22:17:37Z</dcterms:created>
  <dcterms:modified xsi:type="dcterms:W3CDTF">2011-03-22T06:43:08Z</dcterms:modified>
</cp:coreProperties>
</file>