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66" r:id="rId2"/>
    <p:sldId id="277" r:id="rId3"/>
    <p:sldId id="282" r:id="rId4"/>
    <p:sldId id="278" r:id="rId5"/>
    <p:sldId id="281" r:id="rId6"/>
    <p:sldId id="280" r:id="rId7"/>
    <p:sldId id="286" r:id="rId8"/>
    <p:sldId id="279" r:id="rId9"/>
    <p:sldId id="285" r:id="rId10"/>
    <p:sldId id="284" r:id="rId11"/>
    <p:sldId id="289" r:id="rId12"/>
    <p:sldId id="283" r:id="rId13"/>
    <p:sldId id="288" r:id="rId14"/>
    <p:sldId id="287" r:id="rId15"/>
    <p:sldId id="261" r:id="rId16"/>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6750" autoAdjust="0"/>
    <p:restoredTop sz="72145" autoAdjust="0"/>
  </p:normalViewPr>
  <p:slideViewPr>
    <p:cSldViewPr>
      <p:cViewPr varScale="1">
        <p:scale>
          <a:sx n="83" d="100"/>
          <a:sy n="83" d="100"/>
        </p:scale>
        <p:origin x="-24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ea typeface="ＭＳ Ｐゴシック" pitchFamily="-107" charset="-128"/>
              </a:defRPr>
            </a:lvl1pPr>
          </a:lstStyle>
          <a:p>
            <a:pPr>
              <a:defRPr/>
            </a:pPr>
            <a:endParaRPr lang="en-AU"/>
          </a:p>
        </p:txBody>
      </p:sp>
      <p:sp>
        <p:nvSpPr>
          <p:cNvPr id="3" name="Date Placeholder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fld id="{AD89B261-CED5-EB42-835A-F26B273B0E71}" type="datetimeFigureOut">
              <a:rPr lang="en-AU"/>
              <a:pPr/>
              <a:t>10/09/2013</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79768" y="4715907"/>
            <a:ext cx="5438140" cy="4467701"/>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ea typeface="ＭＳ Ｐゴシック" pitchFamily="-107" charset="-128"/>
              </a:defRPr>
            </a:lvl1pPr>
          </a:lstStyle>
          <a:p>
            <a:pPr>
              <a:defRPr/>
            </a:pPr>
            <a:endParaRPr lang="en-AU"/>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128"/>
                <a:cs typeface="ＭＳ Ｐゴシック" charset="-128"/>
              </a:defRPr>
            </a:lvl1pPr>
          </a:lstStyle>
          <a:p>
            <a:fld id="{102DF18C-6A63-B24E-AF5F-A519C8524551}" type="slidenum">
              <a:rPr lang="en-AU"/>
              <a:pPr/>
              <a:t>‹#›</a:t>
            </a:fld>
            <a:endParaRPr lang="en-AU"/>
          </a:p>
        </p:txBody>
      </p:sp>
    </p:spTree>
    <p:extLst>
      <p:ext uri="{BB962C8B-B14F-4D97-AF65-F5344CB8AC3E}">
        <p14:creationId xmlns:p14="http://schemas.microsoft.com/office/powerpoint/2010/main" val="1587598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ln>
            <a:miter lim="800000"/>
            <a:headEnd/>
            <a:tailEnd/>
          </a:ln>
        </p:spPr>
        <p:txBody>
          <a:bodyPr/>
          <a:lstStyle/>
          <a:p>
            <a:fld id="{20CB6724-459F-354E-9568-B35463C2E93F}" type="slidenum">
              <a:rPr lang="en-US"/>
              <a:pPr/>
              <a:t>1</a:t>
            </a:fld>
            <a:endParaRPr lang="en-US"/>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2" name="Rectangle 3"/>
          <p:cNvSpPr>
            <a:spLocks noGrp="1" noChangeArrowheads="1"/>
          </p:cNvSpPr>
          <p:nvPr>
            <p:ph type="body" idx="1"/>
          </p:nvPr>
        </p:nvSpPr>
        <p:spPr bwMode="auto">
          <a:noFill/>
        </p:spPr>
        <p:txBody>
          <a:bodyPr/>
          <a:lstStyle/>
          <a:p>
            <a:pPr eaLnBrk="1" hangingPunct="1">
              <a:spcBef>
                <a:spcPct val="0"/>
              </a:spcBef>
            </a:pPr>
            <a:r>
              <a:rPr lang="en-US" dirty="0" smtClean="0">
                <a:ea typeface="ＭＳ Ｐゴシック" charset="-128"/>
                <a:cs typeface="ＭＳ Ｐゴシック" charset="-128"/>
              </a:rPr>
              <a:t>Most of what I am talking about is covered in the guidelines for use, found</a:t>
            </a:r>
            <a:r>
              <a:rPr lang="en-US" baseline="0" dirty="0" smtClean="0">
                <a:ea typeface="ＭＳ Ｐゴシック" charset="-128"/>
                <a:cs typeface="ＭＳ Ｐゴシック" charset="-128"/>
              </a:rPr>
              <a:t> at the front of the RDA.</a:t>
            </a:r>
            <a:endParaRPr lang="en-US" dirty="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you haven’t seen the RDA before, this is an extract from it.</a:t>
            </a:r>
          </a:p>
          <a:p>
            <a:endParaRPr lang="en-AU" dirty="0" smtClean="0"/>
          </a:p>
          <a:p>
            <a:r>
              <a:rPr lang="en-AU" dirty="0" smtClean="0"/>
              <a:t>If you’re familiar with the Enterprise Classification Scheme (also known by its acronym ECS), you’ll see a few familiar things – function and activity scope notes.</a:t>
            </a:r>
          </a:p>
          <a:p>
            <a:endParaRPr lang="en-AU" dirty="0" smtClean="0"/>
          </a:p>
          <a:p>
            <a:r>
              <a:rPr lang="en-AU" dirty="0" smtClean="0"/>
              <a:t>The function is the first and highest level in the ECS. It is indicated at the top of each page in capital letters and a description is provided in its first occurrence in the RDA. </a:t>
            </a:r>
          </a:p>
          <a:p>
            <a:endParaRPr lang="en-AU" dirty="0" smtClean="0"/>
          </a:p>
          <a:p>
            <a:r>
              <a:rPr lang="en-AU" dirty="0" smtClean="0"/>
              <a:t>This second level in the ECS is activity. Activities are the processes or operations that are undertaken as part of each University function. The description provides some details of the transactions that take place in relation to the activity. </a:t>
            </a:r>
          </a:p>
          <a:p>
            <a:endParaRPr lang="en-AU"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10</a:t>
            </a:fld>
            <a:endParaRPr lang="en-AU"/>
          </a:p>
        </p:txBody>
      </p:sp>
    </p:spTree>
    <p:extLst>
      <p:ext uri="{BB962C8B-B14F-4D97-AF65-F5344CB8AC3E}">
        <p14:creationId xmlns:p14="http://schemas.microsoft.com/office/powerpoint/2010/main" val="3508879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AU" sz="1400" dirty="0" smtClean="0"/>
              <a:t>And that’s where the similarity to the ECS ends.  Because this is a retention and disposal authority there is:</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400" b="1" dirty="0" smtClean="0"/>
              <a:t>CLASS NUMBER </a:t>
            </a:r>
            <a:r>
              <a:rPr lang="en-AU" sz="1400" b="0" dirty="0" smtClean="0"/>
              <a:t>-</a:t>
            </a:r>
            <a:r>
              <a:rPr lang="en-AU" sz="1400" b="0" baseline="0" dirty="0" smtClean="0"/>
              <a:t> this is f</a:t>
            </a:r>
            <a:r>
              <a:rPr lang="en-AU" sz="1400" dirty="0" smtClean="0"/>
              <a:t>or citation and ease of reference purposes.  The RDA is numbered so </a:t>
            </a:r>
            <a:r>
              <a:rPr lang="en-AU" sz="1400" dirty="0" smtClean="0"/>
              <a:t>that the numbers will always stay the same; new </a:t>
            </a:r>
            <a:r>
              <a:rPr lang="en-AU" sz="1400" dirty="0" smtClean="0"/>
              <a:t>classes </a:t>
            </a:r>
            <a:r>
              <a:rPr lang="en-AU" sz="1400" dirty="0" smtClean="0"/>
              <a:t>will be added after the existing ones.</a:t>
            </a:r>
            <a:r>
              <a:rPr lang="en-AU" sz="1400" b="1" dirty="0" smtClean="0"/>
              <a:t> </a:t>
            </a:r>
            <a:endParaRPr lang="en-AU" sz="1400" dirty="0" smtClean="0"/>
          </a:p>
          <a:p>
            <a:r>
              <a:rPr lang="en-AU" sz="1400" b="1" dirty="0" smtClean="0"/>
              <a:t>DESCRIPTION</a:t>
            </a:r>
            <a:r>
              <a:rPr lang="en-AU" sz="1400" dirty="0" smtClean="0"/>
              <a:t> - of </a:t>
            </a:r>
            <a:r>
              <a:rPr lang="en-AU" sz="1400" dirty="0" smtClean="0"/>
              <a:t>the records classes generated as a consequence of performing the business function and activity. The descriptions can refer to one record class, such as a register, or a batch of records documenting a particular set of transactions but they all require the same disposal action. </a:t>
            </a:r>
          </a:p>
          <a:p>
            <a:r>
              <a:rPr lang="en-AU" sz="1400" b="1" dirty="0" smtClean="0"/>
              <a:t>DISPOSAL ACTION</a:t>
            </a:r>
            <a:r>
              <a:rPr lang="en-AU" sz="1400" dirty="0" smtClean="0"/>
              <a:t> is broken into two components – this details what is to happen to the records.</a:t>
            </a:r>
          </a:p>
          <a:p>
            <a:r>
              <a:rPr lang="en-AU" sz="1400" dirty="0" smtClean="0"/>
              <a:t>The </a:t>
            </a:r>
            <a:r>
              <a:rPr lang="en-AU" sz="1400" b="1" dirty="0" smtClean="0"/>
              <a:t>RETENTION </a:t>
            </a:r>
            <a:r>
              <a:rPr lang="en-AU" sz="1400" dirty="0" smtClean="0"/>
              <a:t>entry provides the archival status - either permanent or temporary. If the disposition is temporary, then a retention period is provided based on legal/institutional features of the record.  E.g. in the example provided, the retention is Destroy 1 year after last action completed – this can mean the date a file was closed, the date a record was last referred to, the date the last entry was made or the date a record was last updated </a:t>
            </a:r>
            <a:r>
              <a:rPr lang="en-AU" sz="1400" dirty="0" err="1" smtClean="0"/>
              <a:t>etc</a:t>
            </a:r>
            <a:r>
              <a:rPr lang="en-AU" sz="1400" dirty="0" smtClean="0"/>
              <a:t> </a:t>
            </a:r>
          </a:p>
          <a:p>
            <a:r>
              <a:rPr lang="en-AU" sz="1400" b="1" dirty="0" smtClean="0"/>
              <a:t>CUSTODY </a:t>
            </a:r>
            <a:r>
              <a:rPr lang="en-AU" sz="1400" dirty="0" smtClean="0"/>
              <a:t>specifies where the responsibility for care of the records lies during the different phases of their existence - it will indicate what to do with the records once they are no longer required by the work unit.  For permanent records it is usually…..  And for temporary records it is usually…. </a:t>
            </a:r>
          </a:p>
          <a:p>
            <a:r>
              <a:rPr lang="en-AU" sz="1400" dirty="0" smtClean="0"/>
              <a:t>The </a:t>
            </a:r>
            <a:r>
              <a:rPr lang="en-AU" sz="1400" b="1" dirty="0" smtClean="0"/>
              <a:t>PRIME SOURCE </a:t>
            </a:r>
            <a:r>
              <a:rPr lang="en-AU" sz="1400" dirty="0" smtClean="0"/>
              <a:t>entry notes the work unit or division responsible for maintaining the Prime Source of the university record generated by the function and activity.  The nominated work unit or division will retain responsibility for custody and security of the records class in accordance with legislative, financial, administrative and archival recordkeeping requirements – that is, in accordance with the RDA. In the case of Permanent Records, the work unit may transfer them to Records Services when no longer required for business purposes.  Where no Prime Source is indicated, records are to be managed by the work unit currently holding custody.  In the case of records with temporary retention, where the Prime Source is not your work unit, then the records are considered to be a duplicate of the Prime Source's record and can be destroyed in accordance with Normal Administrative Practice (NAP). </a:t>
            </a:r>
          </a:p>
          <a:p>
            <a:endParaRPr lang="en-AU" sz="1400"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11</a:t>
            </a:fld>
            <a:endParaRPr lang="en-AU"/>
          </a:p>
        </p:txBody>
      </p:sp>
    </p:spTree>
    <p:extLst>
      <p:ext uri="{BB962C8B-B14F-4D97-AF65-F5344CB8AC3E}">
        <p14:creationId xmlns:p14="http://schemas.microsoft.com/office/powerpoint/2010/main" val="194076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the records you want to dispose of aren’t covered by the RDA, then the best thing to do is to contact Carmela, Adelaide or myself – your friendly Records Analysts.</a:t>
            </a:r>
          </a:p>
          <a:p>
            <a:endParaRPr lang="en-AU" dirty="0" smtClean="0"/>
          </a:p>
          <a:p>
            <a:r>
              <a:rPr lang="en-AU" dirty="0" smtClean="0"/>
              <a:t>We’ll ask for some more detail about your records and see if they will fit into an existing records </a:t>
            </a:r>
            <a:r>
              <a:rPr lang="en-AU" dirty="0" smtClean="0"/>
              <a:t>disposal class </a:t>
            </a:r>
            <a:r>
              <a:rPr lang="en-AU" dirty="0" smtClean="0"/>
              <a:t>in the RDA.  If they don’t we will develop a new records disposal class by writing an Appraisal Report. An Appraisal Report will allow the records to be sentenced (and destroyed if the sentence permits) in the interim period between RDA updates. The Appraisal Report is written in consultation with the client and is approved by the manager of the work unit that is the custodian of the records, the University Secretary and the University Archivist. Legal Services and Internal Audit may also be consulted where necessary. </a:t>
            </a:r>
          </a:p>
          <a:p>
            <a:endParaRPr lang="en-AU" dirty="0" smtClean="0"/>
          </a:p>
          <a:p>
            <a:r>
              <a:rPr lang="en-AU" dirty="0" smtClean="0"/>
              <a:t>Appraisal Reports written between Retention and Disposal Authority updates will be incorporated into the next update. </a:t>
            </a:r>
          </a:p>
          <a:p>
            <a:endParaRPr lang="en-AU" dirty="0" smtClean="0"/>
          </a:p>
          <a:p>
            <a:r>
              <a:rPr lang="en-AU" dirty="0" smtClean="0"/>
              <a:t>The RDA will also be updated on a regular basis as new record classes are identified by Records Services or when they are brought to our attention. </a:t>
            </a:r>
          </a:p>
          <a:p>
            <a:endParaRPr lang="en-AU"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12</a:t>
            </a:fld>
            <a:endParaRPr lang="en-AU"/>
          </a:p>
        </p:txBody>
      </p:sp>
    </p:spTree>
    <p:extLst>
      <p:ext uri="{BB962C8B-B14F-4D97-AF65-F5344CB8AC3E}">
        <p14:creationId xmlns:p14="http://schemas.microsoft.com/office/powerpoint/2010/main" val="1117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How </a:t>
            </a:r>
            <a:r>
              <a:rPr lang="en-AU" dirty="0" smtClean="0"/>
              <a:t>to </a:t>
            </a:r>
            <a:r>
              <a:rPr lang="en-AU" dirty="0" smtClean="0"/>
              <a:t>use it?</a:t>
            </a:r>
          </a:p>
          <a:p>
            <a:endParaRPr lang="en-AU" dirty="0" smtClean="0"/>
          </a:p>
          <a:p>
            <a:r>
              <a:rPr lang="en-AU" dirty="0" smtClean="0"/>
              <a:t>Examine the records to gain a better understanding as to what their contents are and what matters they concern – this may involve reading or scanning the contents of a file (both hard copy and electronic) as the file title </a:t>
            </a:r>
            <a:r>
              <a:rPr lang="en-AU" dirty="0" smtClean="0"/>
              <a:t>(if there is one!) is </a:t>
            </a:r>
            <a:r>
              <a:rPr lang="en-AU" dirty="0" smtClean="0"/>
              <a:t>not always an accurate reflection of a file’s contents.</a:t>
            </a:r>
          </a:p>
          <a:p>
            <a:endParaRPr lang="en-AU" dirty="0" smtClean="0"/>
          </a:p>
          <a:p>
            <a:r>
              <a:rPr lang="en-AU" dirty="0" smtClean="0"/>
              <a:t>Determine the function and activity that resulted in the creation of the </a:t>
            </a:r>
            <a:r>
              <a:rPr lang="en-AU" dirty="0" smtClean="0"/>
              <a:t>records – use the </a:t>
            </a:r>
            <a:r>
              <a:rPr lang="en-AU" dirty="0" smtClean="0"/>
              <a:t>University’s Enterprise Classification Scheme.</a:t>
            </a:r>
          </a:p>
          <a:p>
            <a:endParaRPr lang="en-AU" dirty="0" smtClean="0"/>
          </a:p>
          <a:p>
            <a:r>
              <a:rPr lang="en-AU" dirty="0" smtClean="0"/>
              <a:t>Once you have identified the function and activity in the ECS, then locate the corresponding function and activity within the Retention and Disposal Authority. Read through the records  classes under that function and activity combination and assess which, if any, of the classes matches the records. More than one relevant records class may be identified. In these cases, records should be sentenced against the longest available retention period, taking into consideration any relevant information privacy issues. </a:t>
            </a:r>
          </a:p>
          <a:p>
            <a:endParaRPr lang="en-AU" dirty="0" smtClean="0"/>
          </a:p>
          <a:p>
            <a:r>
              <a:rPr lang="en-AU" dirty="0" smtClean="0"/>
              <a:t>If unable to find an appropriate </a:t>
            </a:r>
            <a:r>
              <a:rPr lang="en-AU" dirty="0" smtClean="0"/>
              <a:t>records class, </a:t>
            </a:r>
            <a:r>
              <a:rPr lang="en-AU" dirty="0" smtClean="0"/>
              <a:t>then contact a Records Analyst.</a:t>
            </a:r>
          </a:p>
          <a:p>
            <a:endParaRPr lang="en-AU"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13</a:t>
            </a:fld>
            <a:endParaRPr lang="en-AU"/>
          </a:p>
        </p:txBody>
      </p:sp>
    </p:spTree>
    <p:extLst>
      <p:ext uri="{BB962C8B-B14F-4D97-AF65-F5344CB8AC3E}">
        <p14:creationId xmlns:p14="http://schemas.microsoft.com/office/powerpoint/2010/main" val="3048479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14</a:t>
            </a:fld>
            <a:endParaRPr lang="en-AU"/>
          </a:p>
        </p:txBody>
      </p:sp>
    </p:spTree>
    <p:extLst>
      <p:ext uri="{BB962C8B-B14F-4D97-AF65-F5344CB8AC3E}">
        <p14:creationId xmlns:p14="http://schemas.microsoft.com/office/powerpoint/2010/main" val="43975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02DF18C-6A63-B24E-AF5F-A519C8524551}" type="slidenum">
              <a:rPr lang="en-AU" smtClean="0"/>
              <a:pPr/>
              <a:t>15</a:t>
            </a:fld>
            <a:endParaRPr lang="en-AU"/>
          </a:p>
        </p:txBody>
      </p:sp>
    </p:spTree>
    <p:extLst>
      <p:ext uri="{BB962C8B-B14F-4D97-AF65-F5344CB8AC3E}">
        <p14:creationId xmlns:p14="http://schemas.microsoft.com/office/powerpoint/2010/main" val="192927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1" eaLnBrk="1" hangingPunct="1">
              <a:lnSpc>
                <a:spcPct val="80000"/>
              </a:lnSpc>
              <a:spcBef>
                <a:spcPct val="20000"/>
              </a:spcBef>
            </a:pPr>
            <a:r>
              <a:rPr lang="en-AU" sz="2000" dirty="0" smtClean="0"/>
              <a:t>The University of Melbourne Records Retention and Disposal Authority (RDA) is </a:t>
            </a:r>
          </a:p>
          <a:p>
            <a:pPr lvl="1" eaLnBrk="1" hangingPunct="1">
              <a:lnSpc>
                <a:spcPct val="80000"/>
              </a:lnSpc>
              <a:spcBef>
                <a:spcPct val="20000"/>
              </a:spcBef>
            </a:pPr>
            <a:endParaRPr lang="en-AU" sz="2000" i="1" dirty="0" smtClean="0"/>
          </a:p>
          <a:p>
            <a:pPr lvl="1" eaLnBrk="1" hangingPunct="1">
              <a:lnSpc>
                <a:spcPct val="80000"/>
              </a:lnSpc>
              <a:spcBef>
                <a:spcPct val="20000"/>
              </a:spcBef>
            </a:pPr>
            <a:r>
              <a:rPr lang="en-AU" sz="2000" i="1" dirty="0" smtClean="0"/>
              <a:t>“…the University document that sets out requirements for retention and disposal of all types of records, in line with legislative requirements and University business needs…”</a:t>
            </a:r>
            <a:r>
              <a:rPr lang="en-AU" sz="2000" dirty="0" smtClean="0"/>
              <a:t> </a:t>
            </a:r>
          </a:p>
          <a:p>
            <a:pPr lvl="1" eaLnBrk="1" hangingPunct="1">
              <a:lnSpc>
                <a:spcPct val="80000"/>
              </a:lnSpc>
              <a:spcBef>
                <a:spcPct val="20000"/>
              </a:spcBef>
            </a:pPr>
            <a:r>
              <a:rPr lang="en-AU" sz="2000" dirty="0" smtClean="0"/>
              <a:t>(Records Management Policy MPF1106)</a:t>
            </a:r>
          </a:p>
          <a:p>
            <a:pPr marL="742950" lvl="1" indent="-285750" eaLnBrk="1" hangingPunct="1">
              <a:lnSpc>
                <a:spcPct val="80000"/>
              </a:lnSpc>
              <a:spcBef>
                <a:spcPct val="20000"/>
              </a:spcBef>
              <a:buFontTx/>
              <a:buChar char="–"/>
            </a:pPr>
            <a:endParaRPr lang="en-AU" sz="2000" dirty="0" smtClean="0"/>
          </a:p>
          <a:p>
            <a:pPr marL="800100" lvl="1" indent="-342900" eaLnBrk="1" hangingPunct="1">
              <a:lnSpc>
                <a:spcPct val="80000"/>
              </a:lnSpc>
              <a:spcBef>
                <a:spcPct val="20000"/>
              </a:spcBef>
              <a:buFont typeface="Arial" pitchFamily="34" charset="0"/>
              <a:buChar char="•"/>
            </a:pPr>
            <a:r>
              <a:rPr lang="en-AU" sz="2000" dirty="0" smtClean="0"/>
              <a:t>Records Services is responsible for developing the RDA </a:t>
            </a:r>
          </a:p>
          <a:p>
            <a:pPr marL="800100" lvl="1" indent="-342900" eaLnBrk="1" hangingPunct="1">
              <a:lnSpc>
                <a:spcPct val="80000"/>
              </a:lnSpc>
              <a:spcBef>
                <a:spcPct val="20000"/>
              </a:spcBef>
              <a:buFont typeface="Arial" pitchFamily="34" charset="0"/>
              <a:buChar char="•"/>
            </a:pPr>
            <a:r>
              <a:rPr lang="en-AU" sz="2000" dirty="0" smtClean="0"/>
              <a:t>The University Archivist, Legal Services and the Director, Internal Audit are also consulted</a:t>
            </a:r>
          </a:p>
          <a:p>
            <a:pPr marL="800100" lvl="1" indent="-342900" eaLnBrk="1" hangingPunct="1">
              <a:lnSpc>
                <a:spcPct val="80000"/>
              </a:lnSpc>
              <a:spcBef>
                <a:spcPct val="20000"/>
              </a:spcBef>
              <a:buFont typeface="Arial" pitchFamily="34" charset="0"/>
              <a:buChar char="•"/>
            </a:pPr>
            <a:r>
              <a:rPr lang="en-AU" sz="2000" dirty="0" smtClean="0"/>
              <a:t>The final document is approved by the University Secretary</a:t>
            </a:r>
          </a:p>
          <a:p>
            <a:pPr lvl="1" eaLnBrk="1" hangingPunct="1">
              <a:lnSpc>
                <a:spcPct val="80000"/>
              </a:lnSpc>
              <a:spcBef>
                <a:spcPct val="20000"/>
              </a:spcBef>
            </a:pPr>
            <a:r>
              <a:rPr lang="en-AU" sz="2000" dirty="0" smtClean="0"/>
              <a:t>(Records Management Policy MPF 1106, Records Retention and Disposal Procedure MPF1109) </a:t>
            </a:r>
          </a:p>
          <a:p>
            <a:endParaRPr lang="en-AU"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2</a:t>
            </a:fld>
            <a:endParaRPr lang="en-AU"/>
          </a:p>
        </p:txBody>
      </p:sp>
    </p:spTree>
    <p:extLst>
      <p:ext uri="{BB962C8B-B14F-4D97-AF65-F5344CB8AC3E}">
        <p14:creationId xmlns:p14="http://schemas.microsoft.com/office/powerpoint/2010/main" val="209259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purpose of the RDA is to provide a legal mechanism for the retention &amp; disposal of university records in accordance with legislative instruments and regulations issued under the </a:t>
            </a:r>
            <a:r>
              <a:rPr lang="en-AU" i="1" dirty="0" smtClean="0"/>
              <a:t>Public Records Act </a:t>
            </a:r>
            <a:r>
              <a:rPr lang="en-AU" dirty="0" smtClean="0"/>
              <a:t>1973. </a:t>
            </a:r>
          </a:p>
          <a:p>
            <a:r>
              <a:rPr lang="en-AU" dirty="0" smtClean="0"/>
              <a:t>The Authority also -</a:t>
            </a:r>
          </a:p>
          <a:p>
            <a:r>
              <a:rPr lang="en-AU" dirty="0" smtClean="0"/>
              <a:t>identifies records which are required to be preserved permanently as part of the University’s archival heritage; </a:t>
            </a:r>
          </a:p>
          <a:p>
            <a:r>
              <a:rPr lang="en-AU" dirty="0" smtClean="0"/>
              <a:t>prevents the premature destruction of records which need to be retained for a specified period to satisfy legal, financial and other requirements of public administration; </a:t>
            </a:r>
          </a:p>
          <a:p>
            <a:r>
              <a:rPr lang="en-AU" dirty="0" smtClean="0"/>
              <a:t>specifies the minimum, and in some cases maximum, periods for which records are required to be retained; </a:t>
            </a:r>
          </a:p>
          <a:p>
            <a:r>
              <a:rPr lang="en-AU" dirty="0" smtClean="0"/>
              <a:t>authorises the destruction of those records not required permanently; and </a:t>
            </a:r>
          </a:p>
          <a:p>
            <a:r>
              <a:rPr lang="en-AU" dirty="0" smtClean="0"/>
              <a:t>mandates the prompt destruction of records as required under the </a:t>
            </a:r>
            <a:r>
              <a:rPr lang="en-AU" i="1" dirty="0" smtClean="0"/>
              <a:t>Information Privacy Act 2000 </a:t>
            </a:r>
            <a:r>
              <a:rPr lang="en-AU" dirty="0" smtClean="0"/>
              <a:t>and other instruments </a:t>
            </a:r>
          </a:p>
          <a:p>
            <a:endParaRPr lang="en-AU"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3</a:t>
            </a:fld>
            <a:endParaRPr lang="en-AU"/>
          </a:p>
        </p:txBody>
      </p:sp>
    </p:spTree>
    <p:extLst>
      <p:ext uri="{BB962C8B-B14F-4D97-AF65-F5344CB8AC3E}">
        <p14:creationId xmlns:p14="http://schemas.microsoft.com/office/powerpoint/2010/main" val="428004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What records does the RDA apply to?</a:t>
            </a:r>
          </a:p>
          <a:p>
            <a:pPr marL="0" indent="0">
              <a:buNone/>
            </a:pPr>
            <a:endParaRPr lang="en-AU" dirty="0" smtClean="0"/>
          </a:p>
          <a:p>
            <a:pPr marL="0" indent="0">
              <a:buNone/>
            </a:pPr>
            <a:r>
              <a:rPr lang="en-AU" dirty="0" smtClean="0"/>
              <a:t>The RDA applies to University records only. A University record is defined as </a:t>
            </a:r>
            <a:r>
              <a:rPr lang="en-AU" sz="1200" dirty="0" smtClean="0">
                <a:latin typeface="Arial" pitchFamily="34" charset="0"/>
                <a:cs typeface="Arial" pitchFamily="34" charset="0"/>
              </a:rPr>
              <a:t>“…any record comprised of recorded information, in any format, created or received by staff of the University in the course of conducting their University duties…”</a:t>
            </a:r>
          </a:p>
          <a:p>
            <a:pPr marL="0" indent="0">
              <a:buNone/>
            </a:pPr>
            <a:r>
              <a:rPr lang="en-AU" sz="1200" dirty="0" smtClean="0">
                <a:latin typeface="Arial" pitchFamily="34" charset="0"/>
                <a:cs typeface="Arial" pitchFamily="34" charset="0"/>
              </a:rPr>
              <a:t>(Records Management Policy MPF1106)</a:t>
            </a:r>
          </a:p>
          <a:p>
            <a:endParaRPr lang="en-AU"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4</a:t>
            </a:fld>
            <a:endParaRPr lang="en-AU"/>
          </a:p>
        </p:txBody>
      </p:sp>
    </p:spTree>
    <p:extLst>
      <p:ext uri="{BB962C8B-B14F-4D97-AF65-F5344CB8AC3E}">
        <p14:creationId xmlns:p14="http://schemas.microsoft.com/office/powerpoint/2010/main" val="346684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what about records of semi-autonomous bodies or subsidiary</a:t>
            </a:r>
            <a:r>
              <a:rPr lang="en-AU" baseline="0" dirty="0" smtClean="0"/>
              <a:t> companies</a:t>
            </a:r>
            <a:r>
              <a:rPr lang="en-AU" dirty="0" smtClean="0"/>
              <a:t>?</a:t>
            </a:r>
          </a:p>
          <a:p>
            <a:endParaRPr lang="en-AU" dirty="0" smtClean="0"/>
          </a:p>
          <a:p>
            <a:r>
              <a:rPr lang="en-AU" dirty="0" smtClean="0"/>
              <a:t>Records of University business operations (or semi-autonomous bodies – these are listed in the Annual Report &amp; include the Melbourne Theatre Company, </a:t>
            </a:r>
            <a:r>
              <a:rPr lang="en-AU" dirty="0" err="1" smtClean="0"/>
              <a:t>Asialink</a:t>
            </a:r>
            <a:r>
              <a:rPr lang="en-AU" dirty="0" smtClean="0"/>
              <a:t>,</a:t>
            </a:r>
            <a:r>
              <a:rPr lang="en-AU" baseline="0" dirty="0" smtClean="0"/>
              <a:t> Melbourne University Sport</a:t>
            </a:r>
            <a:r>
              <a:rPr lang="en-AU" dirty="0" smtClean="0"/>
              <a:t> </a:t>
            </a:r>
            <a:r>
              <a:rPr lang="en-AU" dirty="0" err="1" smtClean="0"/>
              <a:t>etc</a:t>
            </a:r>
            <a:r>
              <a:rPr lang="en-AU" dirty="0" smtClean="0"/>
              <a:t>) are University records.</a:t>
            </a:r>
          </a:p>
          <a:p>
            <a:endParaRPr lang="en-AU" dirty="0" smtClean="0"/>
          </a:p>
          <a:p>
            <a:r>
              <a:rPr lang="en-AU" dirty="0" smtClean="0"/>
              <a:t>Records of University subsidiaries, i.e. University controlled entities (listed in</a:t>
            </a:r>
            <a:r>
              <a:rPr lang="en-AU" baseline="0" dirty="0" smtClean="0"/>
              <a:t> the Annual Report &amp; </a:t>
            </a:r>
            <a:r>
              <a:rPr lang="en-AU" dirty="0" smtClean="0"/>
              <a:t>include Melbourne University Publishing, Melbourne University Student Union </a:t>
            </a:r>
            <a:r>
              <a:rPr lang="en-AU" dirty="0" err="1" smtClean="0"/>
              <a:t>etc</a:t>
            </a:r>
            <a:r>
              <a:rPr lang="en-AU" dirty="0" smtClean="0"/>
              <a:t>), are not University records &amp; the RDA does not apply.  Subsidiaries are responsible for managing their own records in accordance with any relevant legislation.   </a:t>
            </a:r>
          </a:p>
          <a:p>
            <a:endParaRPr lang="en-AU" dirty="0" smtClean="0"/>
          </a:p>
          <a:p>
            <a:r>
              <a:rPr lang="en-AU" dirty="0" smtClean="0"/>
              <a:t>However, all records created by or provided by the University in connection with its dealings with semi-autonomous</a:t>
            </a:r>
            <a:r>
              <a:rPr lang="en-AU" baseline="0" dirty="0" smtClean="0"/>
              <a:t> bodies</a:t>
            </a:r>
            <a:r>
              <a:rPr lang="en-AU" dirty="0" smtClean="0"/>
              <a:t> and subsidiaries are University records. </a:t>
            </a:r>
          </a:p>
          <a:p>
            <a:endParaRPr lang="en-AU"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5</a:t>
            </a:fld>
            <a:endParaRPr lang="en-AU"/>
          </a:p>
        </p:txBody>
      </p:sp>
    </p:spTree>
    <p:extLst>
      <p:ext uri="{BB962C8B-B14F-4D97-AF65-F5344CB8AC3E}">
        <p14:creationId xmlns:p14="http://schemas.microsoft.com/office/powerpoint/2010/main" val="3159219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Are there any records which can be destroyed without using the RDA?</a:t>
            </a:r>
          </a:p>
          <a:p>
            <a:endParaRPr lang="en-AU" dirty="0" smtClean="0"/>
          </a:p>
          <a:p>
            <a:r>
              <a:rPr lang="en-AU" dirty="0" smtClean="0"/>
              <a:t>Certain types of university records and information can be destroyed at any time without reference to this authority under what we call normal administrative practice or NAP. NAP covers the destruction of ephemeral material of a facilitative nature created, acquired or collected by university officers during the course of their duties. </a:t>
            </a:r>
          </a:p>
          <a:p>
            <a:endParaRPr lang="en-AU" dirty="0" smtClean="0"/>
          </a:p>
          <a:p>
            <a:r>
              <a:rPr lang="en-AU" dirty="0" smtClean="0"/>
              <a:t>The following material may be destroyed under NAP: </a:t>
            </a:r>
          </a:p>
          <a:p>
            <a:r>
              <a:rPr lang="en-AU" dirty="0" smtClean="0"/>
              <a:t>working papers consisting of rough notes and calculations used solely to assist in the preparation of other records such as correspondence, reports and statistical tabulations; </a:t>
            </a:r>
          </a:p>
          <a:p>
            <a:r>
              <a:rPr lang="en-AU" dirty="0" smtClean="0"/>
              <a:t>drafts not intended for retention as part of the office’s records, the content of which has been reproduced and incorporated in the university office's record keeping system; </a:t>
            </a:r>
          </a:p>
          <a:p>
            <a:r>
              <a:rPr lang="en-AU" dirty="0" smtClean="0"/>
              <a:t>extra copies of documents and published material preserved solely for reference (e.g. copies of minutes and agendas); </a:t>
            </a:r>
          </a:p>
          <a:p>
            <a:r>
              <a:rPr lang="en-AU" dirty="0" smtClean="0"/>
              <a:t>publications, superseded manuals, catalogues and trade journals held for informational purposes only;  </a:t>
            </a:r>
          </a:p>
          <a:p>
            <a:r>
              <a:rPr lang="en-AU" dirty="0" smtClean="0"/>
              <a:t>unsolicited advertising material; and</a:t>
            </a:r>
          </a:p>
          <a:p>
            <a:r>
              <a:rPr lang="en-AU" dirty="0" smtClean="0"/>
              <a:t>copies. </a:t>
            </a:r>
          </a:p>
          <a:p>
            <a:endParaRPr lang="en-AU"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6</a:t>
            </a:fld>
            <a:endParaRPr lang="en-AU"/>
          </a:p>
        </p:txBody>
      </p:sp>
    </p:spTree>
    <p:extLst>
      <p:ext uri="{BB962C8B-B14F-4D97-AF65-F5344CB8AC3E}">
        <p14:creationId xmlns:p14="http://schemas.microsoft.com/office/powerpoint/2010/main" val="156888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Sections 253 - 255 of the Crimes Act 1958 makes it an offence for individuals or organisations to destroy documents that they know are or are reasonably likely to be required as evidence in a future legal proceeding, with the intention of keeping the documents out of evidence. It is also an offence to expressly or implicitly authorise a person to destroy such documents. </a:t>
            </a:r>
          </a:p>
          <a:p>
            <a:endParaRPr lang="en-AU" dirty="0" smtClean="0"/>
          </a:p>
          <a:p>
            <a:r>
              <a:rPr lang="en-AU" dirty="0" smtClean="0"/>
              <a:t>The RDA is subject to an overriding requirement to retain documents or records that are, or are reasonably likely to be, required as evidence in legal proceedings, i.e. if proceedings are underway or ought reasonably to be anticipated, relevant documents and records must not be disposed of in those circumstances. </a:t>
            </a:r>
          </a:p>
          <a:p>
            <a:endParaRPr lang="en-AU" dirty="0" smtClean="0"/>
          </a:p>
          <a:p>
            <a:r>
              <a:rPr lang="en-AU" dirty="0" smtClean="0"/>
              <a:t>Destroying records in accordance with the RDA is lawful as long as the requirements under sections 253-255 of the Crimes Act 1958 are met. </a:t>
            </a:r>
          </a:p>
          <a:p>
            <a:endParaRPr lang="en-AU" dirty="0" smtClean="0"/>
          </a:p>
          <a:p>
            <a:r>
              <a:rPr lang="en-AU" dirty="0" smtClean="0"/>
              <a:t>If you have any queries regarding the application and interpretation of the Crimes Act – please seek advice from Legal Services.  This information was obtained from them and should not be a substitute for any legal advice, it is merely provided as a guideline to alert you &amp; raise your awareness.</a:t>
            </a:r>
          </a:p>
          <a:p>
            <a:endParaRPr lang="en-AU"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7</a:t>
            </a:fld>
            <a:endParaRPr lang="en-AU"/>
          </a:p>
        </p:txBody>
      </p:sp>
    </p:spTree>
    <p:extLst>
      <p:ext uri="{BB962C8B-B14F-4D97-AF65-F5344CB8AC3E}">
        <p14:creationId xmlns:p14="http://schemas.microsoft.com/office/powerpoint/2010/main" val="320043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Authority replaced the following University Records Disposal Schedules: </a:t>
            </a:r>
          </a:p>
          <a:p>
            <a:r>
              <a:rPr lang="en-AU" dirty="0" smtClean="0"/>
              <a:t>8. Faculty Administrative Records (1992) </a:t>
            </a:r>
          </a:p>
          <a:p>
            <a:r>
              <a:rPr lang="en-AU" dirty="0" smtClean="0"/>
              <a:t>12. Personnel Services (1993) </a:t>
            </a:r>
          </a:p>
          <a:p>
            <a:r>
              <a:rPr lang="en-AU" dirty="0" smtClean="0"/>
              <a:t>13. Risk Management Office (1999) </a:t>
            </a:r>
          </a:p>
          <a:p>
            <a:r>
              <a:rPr lang="en-AU" dirty="0" smtClean="0"/>
              <a:t>14. Property and Buildings (1995) </a:t>
            </a:r>
          </a:p>
          <a:p>
            <a:r>
              <a:rPr lang="en-AU" dirty="0" smtClean="0"/>
              <a:t>15. Common Administrative Records (1999) </a:t>
            </a:r>
          </a:p>
          <a:p>
            <a:r>
              <a:rPr lang="en-AU" dirty="0" smtClean="0"/>
              <a:t>16. Central Records (2003) </a:t>
            </a:r>
          </a:p>
          <a:p>
            <a:r>
              <a:rPr lang="en-AU" dirty="0" smtClean="0"/>
              <a:t>17. Student Records (1996) </a:t>
            </a:r>
          </a:p>
          <a:p>
            <a:r>
              <a:rPr lang="en-AU" dirty="0" smtClean="0"/>
              <a:t>18. Academic Departments and Schools (1997) </a:t>
            </a:r>
          </a:p>
          <a:p>
            <a:r>
              <a:rPr lang="en-AU" dirty="0" smtClean="0"/>
              <a:t>19. Financial Records (1997) </a:t>
            </a:r>
          </a:p>
          <a:p>
            <a:r>
              <a:rPr lang="en-AU" dirty="0" smtClean="0"/>
              <a:t>20. Student Support Services and Academic Administration Records (2003) </a:t>
            </a:r>
          </a:p>
          <a:p>
            <a:endParaRPr lang="en-AU" dirty="0" smtClean="0"/>
          </a:p>
          <a:p>
            <a:r>
              <a:rPr lang="en-AU" dirty="0" smtClean="0"/>
              <a:t>I only mention this because there</a:t>
            </a:r>
            <a:r>
              <a:rPr lang="en-AU" baseline="0" dirty="0" smtClean="0"/>
              <a:t> may be some records out there that have been sentenced prior to the release/issue date of the RDA using one of these disposal schedules.</a:t>
            </a:r>
            <a:endParaRPr lang="en-AU" dirty="0" smtClean="0"/>
          </a:p>
        </p:txBody>
      </p:sp>
      <p:sp>
        <p:nvSpPr>
          <p:cNvPr id="4" name="Slide Number Placeholder 3"/>
          <p:cNvSpPr>
            <a:spLocks noGrp="1"/>
          </p:cNvSpPr>
          <p:nvPr>
            <p:ph type="sldNum" sz="quarter" idx="10"/>
          </p:nvPr>
        </p:nvSpPr>
        <p:spPr/>
        <p:txBody>
          <a:bodyPr/>
          <a:lstStyle/>
          <a:p>
            <a:fld id="{102DF18C-6A63-B24E-AF5F-A519C8524551}" type="slidenum">
              <a:rPr lang="en-AU" smtClean="0"/>
              <a:pPr/>
              <a:t>8</a:t>
            </a:fld>
            <a:endParaRPr lang="en-AU"/>
          </a:p>
        </p:txBody>
      </p:sp>
    </p:spTree>
    <p:extLst>
      <p:ext uri="{BB962C8B-B14F-4D97-AF65-F5344CB8AC3E}">
        <p14:creationId xmlns:p14="http://schemas.microsoft.com/office/powerpoint/2010/main" val="412328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Records already sentenced prior to the release date of the RDA as short term temporary (i.e. to be destroyed in 30 years or less) under the previous Records Disposal Schedules, may retain that sentencing and do not need to be resentenced. </a:t>
            </a:r>
          </a:p>
          <a:p>
            <a:endParaRPr lang="en-AU" dirty="0" smtClean="0"/>
          </a:p>
          <a:p>
            <a:r>
              <a:rPr lang="en-AU" dirty="0" smtClean="0"/>
              <a:t>Records already sentenced prior to the release date of the RDA as long term temporary (i.e. to be destroyed after 31 years or more) or permanent under the previous Records Disposal Schedules, must be resentenced using the new RDA. </a:t>
            </a:r>
          </a:p>
          <a:p>
            <a:endParaRPr lang="en-AU" dirty="0"/>
          </a:p>
        </p:txBody>
      </p:sp>
      <p:sp>
        <p:nvSpPr>
          <p:cNvPr id="4" name="Slide Number Placeholder 3"/>
          <p:cNvSpPr>
            <a:spLocks noGrp="1"/>
          </p:cNvSpPr>
          <p:nvPr>
            <p:ph type="sldNum" sz="quarter" idx="10"/>
          </p:nvPr>
        </p:nvSpPr>
        <p:spPr/>
        <p:txBody>
          <a:bodyPr/>
          <a:lstStyle/>
          <a:p>
            <a:fld id="{102DF18C-6A63-B24E-AF5F-A519C8524551}" type="slidenum">
              <a:rPr lang="en-AU" smtClean="0"/>
              <a:pPr/>
              <a:t>9</a:t>
            </a:fld>
            <a:endParaRPr lang="en-AU"/>
          </a:p>
        </p:txBody>
      </p:sp>
    </p:spTree>
    <p:extLst>
      <p:ext uri="{BB962C8B-B14F-4D97-AF65-F5344CB8AC3E}">
        <p14:creationId xmlns:p14="http://schemas.microsoft.com/office/powerpoint/2010/main" val="4066095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1812925" y="107950"/>
            <a:ext cx="0" cy="862013"/>
          </a:xfrm>
          <a:prstGeom prst="line">
            <a:avLst/>
          </a:prstGeom>
          <a:noFill/>
          <a:ln w="9525">
            <a:solidFill>
              <a:schemeClr val="bg1"/>
            </a:solidFill>
            <a:round/>
            <a:headEnd/>
            <a:tailEnd/>
          </a:ln>
        </p:spPr>
        <p:txBody>
          <a:bodyPr wrap="none" anchor="ctr"/>
          <a:lstStyle/>
          <a:p>
            <a:pPr>
              <a:defRPr/>
            </a:pPr>
            <a:endParaRPr lang="en-US">
              <a:latin typeface="Arial" pitchFamily="-107" charset="0"/>
            </a:endParaRPr>
          </a:p>
        </p:txBody>
      </p:sp>
      <p:sp>
        <p:nvSpPr>
          <p:cNvPr id="5" name="Line 5"/>
          <p:cNvSpPr>
            <a:spLocks noChangeShapeType="1"/>
          </p:cNvSpPr>
          <p:nvPr userDrawn="1"/>
        </p:nvSpPr>
        <p:spPr bwMode="auto">
          <a:xfrm>
            <a:off x="2743200" y="107950"/>
            <a:ext cx="1588" cy="519113"/>
          </a:xfrm>
          <a:prstGeom prst="line">
            <a:avLst/>
          </a:prstGeom>
          <a:noFill/>
          <a:ln w="9525">
            <a:solidFill>
              <a:schemeClr val="bg1"/>
            </a:solidFill>
            <a:round/>
            <a:headEnd/>
            <a:tailEnd/>
          </a:ln>
        </p:spPr>
        <p:txBody>
          <a:bodyPr wrap="none" anchor="ctr"/>
          <a:lstStyle/>
          <a:p>
            <a:pPr>
              <a:defRPr/>
            </a:pPr>
            <a:endParaRPr lang="en-US">
              <a:latin typeface="Arial" pitchFamily="-107" charset="0"/>
            </a:endParaRPr>
          </a:p>
        </p:txBody>
      </p:sp>
      <p:pic>
        <p:nvPicPr>
          <p:cNvPr id="6" name="Picture 9" descr="5011_PPT_BG_EndPage"/>
          <p:cNvPicPr>
            <a:picLocks noChangeAspect="1" noChangeArrowheads="1"/>
          </p:cNvPicPr>
          <p:nvPr userDrawn="1"/>
        </p:nvPicPr>
        <p:blipFill>
          <a:blip r:embed="rId2"/>
          <a:srcRect/>
          <a:stretch>
            <a:fillRect/>
          </a:stretch>
        </p:blipFill>
        <p:spPr bwMode="auto">
          <a:xfrm>
            <a:off x="-1588" y="0"/>
            <a:ext cx="9145588" cy="6859588"/>
          </a:xfrm>
          <a:prstGeom prst="rect">
            <a:avLst/>
          </a:prstGeom>
          <a:noFill/>
          <a:ln w="9525">
            <a:noFill/>
            <a:miter lim="800000"/>
            <a:headEnd/>
            <a:tailEnd/>
          </a:ln>
        </p:spPr>
      </p:pic>
      <p:sp>
        <p:nvSpPr>
          <p:cNvPr id="7" name="Line 10"/>
          <p:cNvSpPr>
            <a:spLocks noChangeShapeType="1"/>
          </p:cNvSpPr>
          <p:nvPr userDrawn="1"/>
        </p:nvSpPr>
        <p:spPr bwMode="auto">
          <a:xfrm>
            <a:off x="3144838" y="1785938"/>
            <a:ext cx="1587" cy="1312862"/>
          </a:xfrm>
          <a:prstGeom prst="line">
            <a:avLst/>
          </a:prstGeom>
          <a:noFill/>
          <a:ln w="9525">
            <a:solidFill>
              <a:schemeClr val="bg1"/>
            </a:solidFill>
            <a:round/>
            <a:headEnd/>
            <a:tailEnd/>
          </a:ln>
        </p:spPr>
        <p:txBody>
          <a:bodyPr wrap="none" anchor="ctr"/>
          <a:lstStyle/>
          <a:p>
            <a:pPr>
              <a:defRPr/>
            </a:pPr>
            <a:endParaRPr lang="en-US">
              <a:latin typeface="Arial" pitchFamily="-107" charset="0"/>
            </a:endParaRPr>
          </a:p>
        </p:txBody>
      </p:sp>
      <p:pic>
        <p:nvPicPr>
          <p:cNvPr id="8" name="Picture 13" descr="UOM-Rev3D_S_sm"/>
          <p:cNvPicPr>
            <a:picLocks noChangeAspect="1" noChangeArrowheads="1"/>
          </p:cNvPicPr>
          <p:nvPr userDrawn="1"/>
        </p:nvPicPr>
        <p:blipFill>
          <a:blip r:embed="rId3"/>
          <a:srcRect/>
          <a:stretch>
            <a:fillRect/>
          </a:stretch>
        </p:blipFill>
        <p:spPr bwMode="auto">
          <a:xfrm>
            <a:off x="1546225" y="1752600"/>
            <a:ext cx="1347788" cy="1366838"/>
          </a:xfrm>
          <a:prstGeom prst="rect">
            <a:avLst/>
          </a:prstGeom>
          <a:noFill/>
          <a:ln w="9525">
            <a:noFill/>
            <a:miter lim="800000"/>
            <a:headEnd/>
            <a:tailEnd/>
          </a:ln>
        </p:spPr>
      </p:pic>
      <p:sp>
        <p:nvSpPr>
          <p:cNvPr id="9232" name="Rectangle 16"/>
          <p:cNvSpPr>
            <a:spLocks noGrp="1" noChangeArrowheads="1"/>
          </p:cNvSpPr>
          <p:nvPr>
            <p:ph type="ctrTitle" sz="quarter"/>
          </p:nvPr>
        </p:nvSpPr>
        <p:spPr>
          <a:xfrm>
            <a:off x="3352800" y="1905000"/>
            <a:ext cx="5486400" cy="1143000"/>
          </a:xfrm>
        </p:spPr>
        <p:txBody>
          <a:bodyPr/>
          <a:lstStyle>
            <a:lvl1pPr>
              <a:defRPr/>
            </a:lvl1pPr>
          </a:lstStyle>
          <a:p>
            <a:r>
              <a:rPr lang="en-US"/>
              <a:t>Click to edit Master title style</a:t>
            </a:r>
          </a:p>
        </p:txBody>
      </p:sp>
      <p:sp>
        <p:nvSpPr>
          <p:cNvPr id="9233" name="Rectangle 17"/>
          <p:cNvSpPr>
            <a:spLocks noGrp="1" noChangeArrowheads="1"/>
          </p:cNvSpPr>
          <p:nvPr>
            <p:ph type="subTitle" sz="quarter" idx="1"/>
          </p:nvPr>
        </p:nvSpPr>
        <p:spPr>
          <a:xfrm>
            <a:off x="1371600" y="3886200"/>
            <a:ext cx="6400800" cy="609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19300" cy="60198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685800" y="76200"/>
            <a:ext cx="5905500" cy="60198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userDrawn="1"/>
        </p:nvSpPr>
        <p:spPr bwMode="auto">
          <a:xfrm>
            <a:off x="1812925" y="107950"/>
            <a:ext cx="0" cy="862013"/>
          </a:xfrm>
          <a:prstGeom prst="line">
            <a:avLst/>
          </a:prstGeom>
          <a:noFill/>
          <a:ln w="9525">
            <a:solidFill>
              <a:schemeClr val="bg1"/>
            </a:solidFill>
            <a:round/>
            <a:headEnd/>
            <a:tailEnd/>
          </a:ln>
        </p:spPr>
        <p:txBody>
          <a:bodyPr wrap="none" anchor="ctr"/>
          <a:lstStyle/>
          <a:p>
            <a:pPr>
              <a:defRPr/>
            </a:pPr>
            <a:endParaRPr lang="en-US">
              <a:latin typeface="Arial" pitchFamily="-107" charset="0"/>
            </a:endParaRPr>
          </a:p>
        </p:txBody>
      </p:sp>
      <p:pic>
        <p:nvPicPr>
          <p:cNvPr id="1027" name="Picture 9" descr="UOM-Rev3D_S_sm"/>
          <p:cNvPicPr>
            <a:picLocks noChangeAspect="1" noChangeArrowheads="1"/>
          </p:cNvPicPr>
          <p:nvPr userDrawn="1"/>
        </p:nvPicPr>
        <p:blipFill>
          <a:blip r:embed="rId13"/>
          <a:srcRect/>
          <a:stretch>
            <a:fillRect/>
          </a:stretch>
        </p:blipFill>
        <p:spPr bwMode="auto">
          <a:xfrm>
            <a:off x="533400" y="119063"/>
            <a:ext cx="860425" cy="871537"/>
          </a:xfrm>
          <a:prstGeom prst="rect">
            <a:avLst/>
          </a:prstGeom>
          <a:noFill/>
          <a:ln w="9525">
            <a:noFill/>
            <a:miter lim="800000"/>
            <a:headEnd/>
            <a:tailEnd/>
          </a:ln>
        </p:spPr>
      </p:pic>
      <p:sp>
        <p:nvSpPr>
          <p:cNvPr id="1034" name="Rectangle 10"/>
          <p:cNvSpPr>
            <a:spLocks noChangeArrowheads="1"/>
          </p:cNvSpPr>
          <p:nvPr userDrawn="1"/>
        </p:nvSpPr>
        <p:spPr bwMode="auto">
          <a:xfrm>
            <a:off x="0" y="0"/>
            <a:ext cx="9144000" cy="838200"/>
          </a:xfrm>
          <a:prstGeom prst="rect">
            <a:avLst/>
          </a:prstGeom>
          <a:solidFill>
            <a:srgbClr val="003368"/>
          </a:solidFill>
          <a:ln w="9525">
            <a:noFill/>
            <a:miter lim="800000"/>
            <a:headEnd/>
            <a:tailEnd/>
          </a:ln>
          <a:effectLst/>
        </p:spPr>
        <p:txBody>
          <a:bodyPr wrap="none" anchor="ctr"/>
          <a:lstStyle/>
          <a:p>
            <a:pPr algn="ctr">
              <a:defRPr/>
            </a:pPr>
            <a:endParaRPr lang="en-AU"/>
          </a:p>
        </p:txBody>
      </p:sp>
      <p:sp>
        <p:nvSpPr>
          <p:cNvPr id="1035" name="Line 11"/>
          <p:cNvSpPr>
            <a:spLocks noChangeShapeType="1"/>
          </p:cNvSpPr>
          <p:nvPr userDrawn="1"/>
        </p:nvSpPr>
        <p:spPr bwMode="auto">
          <a:xfrm>
            <a:off x="2743200" y="107950"/>
            <a:ext cx="1588" cy="519113"/>
          </a:xfrm>
          <a:prstGeom prst="line">
            <a:avLst/>
          </a:prstGeom>
          <a:noFill/>
          <a:ln w="9525">
            <a:solidFill>
              <a:schemeClr val="bg1"/>
            </a:solidFill>
            <a:round/>
            <a:headEnd/>
            <a:tailEnd/>
          </a:ln>
        </p:spPr>
        <p:txBody>
          <a:bodyPr wrap="none" anchor="ctr"/>
          <a:lstStyle/>
          <a:p>
            <a:pPr>
              <a:defRPr/>
            </a:pPr>
            <a:endParaRPr lang="en-US">
              <a:latin typeface="Arial" pitchFamily="-107" charset="0"/>
            </a:endParaRPr>
          </a:p>
        </p:txBody>
      </p:sp>
      <p:pic>
        <p:nvPicPr>
          <p:cNvPr id="1030" name="Picture 13" descr="UOM-Rev3D_H_sm"/>
          <p:cNvPicPr>
            <a:picLocks noChangeAspect="1" noChangeArrowheads="1"/>
          </p:cNvPicPr>
          <p:nvPr userDrawn="1"/>
        </p:nvPicPr>
        <p:blipFill>
          <a:blip r:embed="rId14"/>
          <a:srcRect/>
          <a:stretch>
            <a:fillRect/>
          </a:stretch>
        </p:blipFill>
        <p:spPr bwMode="auto">
          <a:xfrm>
            <a:off x="152400" y="107950"/>
            <a:ext cx="2362200" cy="612775"/>
          </a:xfrm>
          <a:prstGeom prst="rect">
            <a:avLst/>
          </a:prstGeom>
          <a:noFill/>
          <a:ln w="9525">
            <a:noFill/>
            <a:miter lim="800000"/>
            <a:headEnd/>
            <a:tailEnd/>
          </a:ln>
        </p:spPr>
      </p:pic>
      <p:sp>
        <p:nvSpPr>
          <p:cNvPr id="1038" name="Line 14"/>
          <p:cNvSpPr>
            <a:spLocks noChangeShapeType="1"/>
          </p:cNvSpPr>
          <p:nvPr userDrawn="1"/>
        </p:nvSpPr>
        <p:spPr bwMode="auto">
          <a:xfrm>
            <a:off x="0" y="6400800"/>
            <a:ext cx="9144000" cy="0"/>
          </a:xfrm>
          <a:prstGeom prst="line">
            <a:avLst/>
          </a:prstGeom>
          <a:noFill/>
          <a:ln w="9525">
            <a:solidFill>
              <a:srgbClr val="003368"/>
            </a:solidFill>
            <a:round/>
            <a:headEnd/>
            <a:tailEnd/>
          </a:ln>
        </p:spPr>
        <p:txBody>
          <a:bodyPr wrap="none" anchor="ctr"/>
          <a:lstStyle/>
          <a:p>
            <a:pPr>
              <a:defRPr/>
            </a:pPr>
            <a:endParaRPr lang="en-US">
              <a:latin typeface="Arial" pitchFamily="-107" charset="0"/>
            </a:endParaRPr>
          </a:p>
        </p:txBody>
      </p:sp>
      <p:sp>
        <p:nvSpPr>
          <p:cNvPr id="1040" name="Rectangle 16"/>
          <p:cNvSpPr>
            <a:spLocks noChangeArrowheads="1"/>
          </p:cNvSpPr>
          <p:nvPr userDrawn="1"/>
        </p:nvSpPr>
        <p:spPr bwMode="auto">
          <a:xfrm>
            <a:off x="0" y="838200"/>
            <a:ext cx="9144000" cy="76200"/>
          </a:xfrm>
          <a:prstGeom prst="rect">
            <a:avLst/>
          </a:prstGeom>
          <a:solidFill>
            <a:srgbClr val="759FB8"/>
          </a:solidFill>
          <a:ln w="9525">
            <a:noFill/>
            <a:miter lim="800000"/>
            <a:headEnd/>
            <a:tailEnd/>
          </a:ln>
          <a:effectLst>
            <a:outerShdw algn="ctr" rotWithShape="0">
              <a:srgbClr val="808080">
                <a:alpha val="45000"/>
              </a:srgbClr>
            </a:outerShdw>
          </a:effectLst>
        </p:spPr>
        <p:txBody>
          <a:bodyPr wrap="none" anchor="ctr"/>
          <a:lstStyle/>
          <a:p>
            <a:pPr algn="ctr">
              <a:defRPr/>
            </a:pPr>
            <a:endParaRPr lang="en-AU"/>
          </a:p>
        </p:txBody>
      </p:sp>
      <p:sp>
        <p:nvSpPr>
          <p:cNvPr id="1033" name="Rectangle 18"/>
          <p:cNvSpPr>
            <a:spLocks noGrp="1" noChangeArrowheads="1"/>
          </p:cNvSpPr>
          <p:nvPr>
            <p:ph type="title"/>
          </p:nvPr>
        </p:nvSpPr>
        <p:spPr bwMode="auto">
          <a:xfrm>
            <a:off x="2971800" y="76200"/>
            <a:ext cx="5791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 name="Rectangle 19"/>
          <p:cNvSpPr>
            <a:spLocks noGrp="1" noChangeArrowheads="1"/>
          </p:cNvSpPr>
          <p:nvPr>
            <p:ph type="body" idx="1"/>
          </p:nvPr>
        </p:nvSpPr>
        <p:spPr bwMode="auto">
          <a:xfrm>
            <a:off x="685800" y="12192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5pPr>
      <a:lvl6pPr marL="4572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6pPr>
      <a:lvl7pPr marL="9144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7pPr>
      <a:lvl8pPr marL="13716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8pPr>
      <a:lvl9pPr marL="1828800" algn="l" rtl="0" fontAlgn="base">
        <a:spcBef>
          <a:spcPct val="0"/>
        </a:spcBef>
        <a:spcAft>
          <a:spcPct val="0"/>
        </a:spcAft>
        <a:defRPr sz="2000" b="1">
          <a:solidFill>
            <a:schemeClr val="bg1"/>
          </a:solidFill>
          <a:latin typeface="Arial"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nimelb.edu.au/records/EC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unimelb.edu.au/records/RD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unimelb.edu.au/records/corporate/disposal.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8"/>
          <p:cNvSpPr>
            <a:spLocks noChangeArrowheads="1"/>
          </p:cNvSpPr>
          <p:nvPr/>
        </p:nvSpPr>
        <p:spPr bwMode="auto">
          <a:xfrm>
            <a:off x="6423025" y="-369888"/>
            <a:ext cx="184150" cy="457201"/>
          </a:xfrm>
          <a:prstGeom prst="rect">
            <a:avLst/>
          </a:prstGeom>
          <a:noFill/>
          <a:ln w="9525">
            <a:noFill/>
            <a:miter lim="800000"/>
            <a:headEnd/>
            <a:tailEnd/>
          </a:ln>
        </p:spPr>
        <p:txBody>
          <a:bodyPr wrap="none">
            <a:prstTxWarp prst="textNoShape">
              <a:avLst/>
            </a:prstTxWarp>
            <a:spAutoFit/>
          </a:bodyPr>
          <a:lstStyle/>
          <a:p>
            <a:endParaRPr lang="en-US"/>
          </a:p>
        </p:txBody>
      </p:sp>
      <p:sp>
        <p:nvSpPr>
          <p:cNvPr id="3075" name="Rectangle 21"/>
          <p:cNvSpPr>
            <a:spLocks noGrp="1" noChangeArrowheads="1"/>
          </p:cNvSpPr>
          <p:nvPr>
            <p:ph type="ctrTitle" sz="quarter"/>
          </p:nvPr>
        </p:nvSpPr>
        <p:spPr>
          <a:xfrm>
            <a:off x="3200400" y="1828800"/>
            <a:ext cx="5715000" cy="1295400"/>
          </a:xfrm>
        </p:spPr>
        <p:txBody>
          <a:bodyPr/>
          <a:lstStyle/>
          <a:p>
            <a:pPr eaLnBrk="1" hangingPunct="1"/>
            <a:r>
              <a:rPr lang="en-US" dirty="0" smtClean="0"/>
              <a:t>University of Melbourne Records Retention and Disposal Authority (RDA)</a:t>
            </a:r>
            <a:endParaRPr lang="en-US" dirty="0"/>
          </a:p>
        </p:txBody>
      </p:sp>
      <p:sp>
        <p:nvSpPr>
          <p:cNvPr id="3076" name="Rectangle 22"/>
          <p:cNvSpPr>
            <a:spLocks noGrp="1" noChangeArrowheads="1"/>
          </p:cNvSpPr>
          <p:nvPr>
            <p:ph type="subTitle" sz="quarter" idx="1"/>
          </p:nvPr>
        </p:nvSpPr>
        <p:spPr>
          <a:xfrm>
            <a:off x="3200400" y="3657600"/>
            <a:ext cx="5091113" cy="400050"/>
          </a:xfrm>
        </p:spPr>
        <p:txBody>
          <a:bodyPr/>
          <a:lstStyle/>
          <a:p>
            <a:pPr algn="l"/>
            <a:r>
              <a:rPr lang="en-US" sz="1800" dirty="0" smtClean="0">
                <a:solidFill>
                  <a:srgbClr val="DAEDEF"/>
                </a:solidFill>
              </a:rPr>
              <a:t>Lucinda Davies</a:t>
            </a:r>
            <a:endParaRPr lang="en-US" dirty="0">
              <a:solidFill>
                <a:srgbClr val="DAEDE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Authority Structure and Layout</a:t>
            </a:r>
            <a:endParaRPr lang="en-AU" dirty="0"/>
          </a:p>
        </p:txBody>
      </p:sp>
      <p:sp>
        <p:nvSpPr>
          <p:cNvPr id="3" name="Content Placeholder 2"/>
          <p:cNvSpPr>
            <a:spLocks noGrp="1"/>
          </p:cNvSpPr>
          <p:nvPr>
            <p:ph idx="1"/>
          </p:nvPr>
        </p:nvSpPr>
        <p:spPr/>
        <p:txBody>
          <a:bodyPr/>
          <a:lstStyle/>
          <a:p>
            <a:endParaRPr lang="en-AU"/>
          </a:p>
        </p:txBody>
      </p:sp>
      <p:pic>
        <p:nvPicPr>
          <p:cNvPr id="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88315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p:cNvSpPr>
            <a:spLocks noChangeArrowheads="1"/>
          </p:cNvSpPr>
          <p:nvPr/>
        </p:nvSpPr>
        <p:spPr bwMode="auto">
          <a:xfrm>
            <a:off x="762000" y="1981200"/>
            <a:ext cx="8382000" cy="838200"/>
          </a:xfrm>
          <a:prstGeom prst="flowChartAlternateProcess">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 name="Line 7"/>
          <p:cNvSpPr>
            <a:spLocks noChangeShapeType="1"/>
          </p:cNvSpPr>
          <p:nvPr/>
        </p:nvSpPr>
        <p:spPr bwMode="auto">
          <a:xfrm flipV="1">
            <a:off x="2362200" y="1752600"/>
            <a:ext cx="381000" cy="228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 name="Text Box 8"/>
          <p:cNvSpPr txBox="1">
            <a:spLocks noChangeArrowheads="1"/>
          </p:cNvSpPr>
          <p:nvPr/>
        </p:nvSpPr>
        <p:spPr bwMode="auto">
          <a:xfrm>
            <a:off x="2743200" y="1600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sz="1400" b="1" i="1" dirty="0">
                <a:solidFill>
                  <a:srgbClr val="FF0000"/>
                </a:solidFill>
              </a:rPr>
              <a:t>Function &amp; Scope Note</a:t>
            </a:r>
          </a:p>
        </p:txBody>
      </p:sp>
      <p:sp>
        <p:nvSpPr>
          <p:cNvPr id="8" name="AutoShape 9"/>
          <p:cNvSpPr>
            <a:spLocks noChangeArrowheads="1"/>
          </p:cNvSpPr>
          <p:nvPr/>
        </p:nvSpPr>
        <p:spPr bwMode="auto">
          <a:xfrm>
            <a:off x="762000" y="2819400"/>
            <a:ext cx="3810000" cy="1219200"/>
          </a:xfrm>
          <a:prstGeom prst="flowChartAlternateProcess">
            <a:avLst/>
          </a:prstGeom>
          <a:noFill/>
          <a:ln w="38100">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 name="Line 10"/>
          <p:cNvSpPr>
            <a:spLocks noChangeShapeType="1"/>
          </p:cNvSpPr>
          <p:nvPr/>
        </p:nvSpPr>
        <p:spPr bwMode="auto">
          <a:xfrm flipV="1">
            <a:off x="4267200" y="2590800"/>
            <a:ext cx="381000" cy="2286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 name="Text Box 11"/>
          <p:cNvSpPr txBox="1">
            <a:spLocks noChangeArrowheads="1"/>
          </p:cNvSpPr>
          <p:nvPr/>
        </p:nvSpPr>
        <p:spPr bwMode="auto">
          <a:xfrm>
            <a:off x="4648200" y="24384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sz="1400" b="1" i="1" dirty="0">
                <a:solidFill>
                  <a:srgbClr val="800080"/>
                </a:solidFill>
              </a:rPr>
              <a:t>Activity &amp; Scope Note</a:t>
            </a:r>
          </a:p>
        </p:txBody>
      </p:sp>
    </p:spTree>
    <p:extLst>
      <p:ext uri="{BB962C8B-B14F-4D97-AF65-F5344CB8AC3E}">
        <p14:creationId xmlns:p14="http://schemas.microsoft.com/office/powerpoint/2010/main" val="374535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Authority Structure and Layout</a:t>
            </a:r>
            <a:endParaRPr lang="en-AU" dirty="0"/>
          </a:p>
        </p:txBody>
      </p:sp>
      <p:sp>
        <p:nvSpPr>
          <p:cNvPr id="3" name="Content Placeholder 2"/>
          <p:cNvSpPr>
            <a:spLocks noGrp="1"/>
          </p:cNvSpPr>
          <p:nvPr>
            <p:ph idx="1"/>
          </p:nvPr>
        </p:nvSpPr>
        <p:spPr/>
        <p:txBody>
          <a:bodyPr/>
          <a:lstStyle/>
          <a:p>
            <a:endParaRPr lang="en-AU"/>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88315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p:cNvSpPr>
            <a:spLocks noChangeArrowheads="1"/>
          </p:cNvSpPr>
          <p:nvPr/>
        </p:nvSpPr>
        <p:spPr bwMode="auto">
          <a:xfrm>
            <a:off x="0" y="4038600"/>
            <a:ext cx="838200" cy="228600"/>
          </a:xfrm>
          <a:prstGeom prst="flowChartAlternateProcess">
            <a:avLst/>
          </a:prstGeom>
          <a:noFill/>
          <a:ln w="381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 name="AutoShape 5"/>
          <p:cNvSpPr>
            <a:spLocks noChangeArrowheads="1"/>
          </p:cNvSpPr>
          <p:nvPr/>
        </p:nvSpPr>
        <p:spPr bwMode="auto">
          <a:xfrm>
            <a:off x="838200" y="4038600"/>
            <a:ext cx="3733800" cy="762000"/>
          </a:xfrm>
          <a:prstGeom prst="flowChartAlternateProcess">
            <a:avLst/>
          </a:prstGeom>
          <a:noFill/>
          <a:ln w="381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 name="AutoShape 9"/>
          <p:cNvSpPr>
            <a:spLocks noChangeArrowheads="1"/>
          </p:cNvSpPr>
          <p:nvPr/>
        </p:nvSpPr>
        <p:spPr bwMode="auto">
          <a:xfrm>
            <a:off x="4572000" y="4800600"/>
            <a:ext cx="1676400" cy="1295400"/>
          </a:xfrm>
          <a:prstGeom prst="flowChartAlternateProcess">
            <a:avLst/>
          </a:prstGeom>
          <a:noFill/>
          <a:ln w="381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9" name="AutoShape 11"/>
          <p:cNvSpPr>
            <a:spLocks noChangeArrowheads="1"/>
          </p:cNvSpPr>
          <p:nvPr/>
        </p:nvSpPr>
        <p:spPr bwMode="auto">
          <a:xfrm>
            <a:off x="6248400" y="3962400"/>
            <a:ext cx="1524000" cy="2209800"/>
          </a:xfrm>
          <a:prstGeom prst="flowChartAlternateProcess">
            <a:avLst/>
          </a:prstGeom>
          <a:noFill/>
          <a:ln w="381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 name="AutoShape 12"/>
          <p:cNvSpPr>
            <a:spLocks noChangeArrowheads="1"/>
          </p:cNvSpPr>
          <p:nvPr/>
        </p:nvSpPr>
        <p:spPr bwMode="auto">
          <a:xfrm>
            <a:off x="7772400" y="4038600"/>
            <a:ext cx="1371600" cy="762000"/>
          </a:xfrm>
          <a:prstGeom prst="roundRect">
            <a:avLst>
              <a:gd name="adj" fmla="val 16667"/>
            </a:avLst>
          </a:prstGeom>
          <a:noFill/>
          <a:ln w="3810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Tree>
    <p:extLst>
      <p:ext uri="{BB962C8B-B14F-4D97-AF65-F5344CB8AC3E}">
        <p14:creationId xmlns:p14="http://schemas.microsoft.com/office/powerpoint/2010/main" val="226717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 I do if the records I want to dispose of aren’t covered by the RDA?</a:t>
            </a:r>
            <a:endParaRPr lang="en-AU" dirty="0"/>
          </a:p>
        </p:txBody>
      </p:sp>
      <p:sp>
        <p:nvSpPr>
          <p:cNvPr id="3" name="Content Placeholder 2"/>
          <p:cNvSpPr>
            <a:spLocks noGrp="1"/>
          </p:cNvSpPr>
          <p:nvPr>
            <p:ph idx="1"/>
          </p:nvPr>
        </p:nvSpPr>
        <p:spPr/>
        <p:txBody>
          <a:bodyPr/>
          <a:lstStyle/>
          <a:p>
            <a:r>
              <a:rPr lang="en-AU" sz="2400" dirty="0" smtClean="0"/>
              <a:t>Contact a Records Analyst</a:t>
            </a:r>
          </a:p>
          <a:p>
            <a:pPr marL="0" indent="0">
              <a:buNone/>
            </a:pPr>
            <a:endParaRPr lang="en-AU" sz="2400" dirty="0"/>
          </a:p>
          <a:p>
            <a:r>
              <a:rPr lang="en-AU" sz="2400" dirty="0" smtClean="0"/>
              <a:t>They will </a:t>
            </a:r>
            <a:r>
              <a:rPr lang="en-AU" sz="2400" dirty="0"/>
              <a:t>recommend either the incorporation of the records </a:t>
            </a:r>
            <a:r>
              <a:rPr lang="en-AU" sz="2400" dirty="0" smtClean="0"/>
              <a:t>into </a:t>
            </a:r>
            <a:r>
              <a:rPr lang="en-AU" sz="2400" dirty="0"/>
              <a:t>an existing disposal class in the RDA or develop a new disposal class by writing an Appraisal Report </a:t>
            </a:r>
            <a:endParaRPr lang="en-AU" sz="2400" dirty="0" smtClean="0"/>
          </a:p>
          <a:p>
            <a:endParaRPr lang="en-AU" sz="2400" dirty="0"/>
          </a:p>
          <a:p>
            <a:r>
              <a:rPr lang="en-AU" sz="2400" dirty="0"/>
              <a:t>Either method will result in the RDA being updated</a:t>
            </a:r>
            <a:endParaRPr lang="en-AU" sz="1600" dirty="0"/>
          </a:p>
          <a:p>
            <a:pPr marL="0" indent="0">
              <a:buNone/>
            </a:pPr>
            <a:endParaRPr lang="en-AU" sz="2400" dirty="0"/>
          </a:p>
        </p:txBody>
      </p:sp>
    </p:spTree>
    <p:extLst>
      <p:ext uri="{BB962C8B-B14F-4D97-AF65-F5344CB8AC3E}">
        <p14:creationId xmlns:p14="http://schemas.microsoft.com/office/powerpoint/2010/main" val="3686646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Using the RDA</a:t>
            </a:r>
            <a:endParaRPr lang="en-AU" dirty="0"/>
          </a:p>
        </p:txBody>
      </p:sp>
      <p:sp>
        <p:nvSpPr>
          <p:cNvPr id="5" name="Rectangle 3"/>
          <p:cNvSpPr txBox="1">
            <a:spLocks noChangeArrowheads="1"/>
          </p:cNvSpPr>
          <p:nvPr/>
        </p:nvSpPr>
        <p:spPr bwMode="auto">
          <a:xfrm>
            <a:off x="685800" y="838200"/>
            <a:ext cx="77724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AU" sz="2400" kern="0" dirty="0" smtClean="0"/>
              <a:t>Examine the records to see what they are about</a:t>
            </a:r>
          </a:p>
          <a:p>
            <a:r>
              <a:rPr lang="en-AU" sz="2400" kern="0" dirty="0" smtClean="0"/>
              <a:t>Determine function &amp; activity used to create the records – look up the ECS (</a:t>
            </a:r>
            <a:r>
              <a:rPr lang="en-AU" sz="2400" kern="0" dirty="0" smtClean="0">
                <a:hlinkClick r:id="rId3"/>
              </a:rPr>
              <a:t>http://www.unimelb.edu.au/records/ECS/</a:t>
            </a:r>
            <a:r>
              <a:rPr lang="en-AU" sz="2400" kern="0" dirty="0" smtClean="0"/>
              <a:t>)</a:t>
            </a:r>
          </a:p>
          <a:p>
            <a:r>
              <a:rPr lang="en-AU" sz="2400" kern="0" dirty="0" smtClean="0"/>
              <a:t>Then refer to the RDA and the corresponding function &amp; activity</a:t>
            </a:r>
          </a:p>
          <a:p>
            <a:r>
              <a:rPr lang="en-AU" sz="2400" kern="0" dirty="0" smtClean="0"/>
              <a:t>Read through the records class under that function &amp; activity combination</a:t>
            </a:r>
          </a:p>
          <a:p>
            <a:r>
              <a:rPr lang="en-AU" sz="2400" kern="0" dirty="0" smtClean="0"/>
              <a:t>If more than one records class covers the records you have, either seek clarification with a Records Analyst or use the disposal sentence with the longest retention period</a:t>
            </a:r>
          </a:p>
          <a:p>
            <a:r>
              <a:rPr lang="en-AU" sz="2400" kern="0" dirty="0" smtClean="0"/>
              <a:t>If unable to find an appropriate </a:t>
            </a:r>
            <a:r>
              <a:rPr lang="en-AU" sz="2400" kern="0" dirty="0" smtClean="0"/>
              <a:t>records class, </a:t>
            </a:r>
            <a:r>
              <a:rPr lang="en-AU" sz="2400" kern="0" dirty="0" smtClean="0"/>
              <a:t>contact a Records Analyst </a:t>
            </a:r>
          </a:p>
          <a:p>
            <a:endParaRPr lang="en-AU" sz="2400" kern="0" dirty="0"/>
          </a:p>
        </p:txBody>
      </p:sp>
    </p:spTree>
    <p:extLst>
      <p:ext uri="{BB962C8B-B14F-4D97-AF65-F5344CB8AC3E}">
        <p14:creationId xmlns:p14="http://schemas.microsoft.com/office/powerpoint/2010/main" val="2943813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Accessing the RDA</a:t>
            </a:r>
            <a:endParaRPr lang="en-AU" dirty="0"/>
          </a:p>
        </p:txBody>
      </p:sp>
      <p:sp>
        <p:nvSpPr>
          <p:cNvPr id="3" name="Content Placeholder 2"/>
          <p:cNvSpPr>
            <a:spLocks noGrp="1"/>
          </p:cNvSpPr>
          <p:nvPr>
            <p:ph idx="1"/>
          </p:nvPr>
        </p:nvSpPr>
        <p:spPr>
          <a:xfrm>
            <a:off x="609600" y="1219200"/>
            <a:ext cx="7772400" cy="4876800"/>
          </a:xfrm>
        </p:spPr>
        <p:txBody>
          <a:bodyPr/>
          <a:lstStyle/>
          <a:p>
            <a:pPr marL="0" indent="0">
              <a:buNone/>
            </a:pPr>
            <a:r>
              <a:rPr lang="en-AU" sz="2400" dirty="0" smtClean="0"/>
              <a:t>RDA available as an online database at</a:t>
            </a:r>
          </a:p>
          <a:p>
            <a:pPr marL="0" indent="0">
              <a:buNone/>
            </a:pPr>
            <a:r>
              <a:rPr lang="en-AU" sz="2000" dirty="0">
                <a:hlinkClick r:id="rId3"/>
              </a:rPr>
              <a:t>http://www.unimelb.edu.au/records/RDA</a:t>
            </a:r>
            <a:r>
              <a:rPr lang="en-AU" sz="2000" dirty="0" smtClean="0">
                <a:hlinkClick r:id="rId3"/>
              </a:rPr>
              <a:t>/</a:t>
            </a:r>
            <a:endParaRPr lang="en-AU" sz="2000" dirty="0" smtClean="0"/>
          </a:p>
          <a:p>
            <a:pPr marL="0" indent="0">
              <a:buNone/>
            </a:pPr>
            <a:endParaRPr lang="en-AU" sz="2400" dirty="0" smtClean="0"/>
          </a:p>
          <a:p>
            <a:pPr marL="0" indent="0">
              <a:buNone/>
            </a:pPr>
            <a:r>
              <a:rPr lang="en-AU" sz="2400" dirty="0" smtClean="0"/>
              <a:t>RDA available as a document</a:t>
            </a:r>
            <a:endParaRPr lang="en-AU" sz="2400" dirty="0"/>
          </a:p>
          <a:p>
            <a:pPr marL="0" indent="0">
              <a:buNone/>
            </a:pPr>
            <a:r>
              <a:rPr lang="en-AU" sz="2000" dirty="0">
                <a:hlinkClick r:id="rId4"/>
              </a:rPr>
              <a:t>http://www.unimelb.edu.au/records/corporate/disposal.html</a:t>
            </a:r>
            <a:endParaRPr lang="en-AU" sz="2000" dirty="0"/>
          </a:p>
        </p:txBody>
      </p:sp>
    </p:spTree>
    <p:extLst>
      <p:ext uri="{BB962C8B-B14F-4D97-AF65-F5344CB8AC3E}">
        <p14:creationId xmlns:p14="http://schemas.microsoft.com/office/powerpoint/2010/main" val="396201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011_PPT_BG_EndPage"/>
          <p:cNvPicPr>
            <a:picLocks noChangeAspect="1" noChangeArrowheads="1"/>
          </p:cNvPicPr>
          <p:nvPr/>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5123" name="Rectangle 3"/>
          <p:cNvSpPr>
            <a:spLocks noChangeArrowheads="1"/>
          </p:cNvSpPr>
          <p:nvPr/>
        </p:nvSpPr>
        <p:spPr bwMode="auto">
          <a:xfrm>
            <a:off x="0" y="6613525"/>
            <a:ext cx="9144000" cy="244475"/>
          </a:xfrm>
          <a:prstGeom prst="rect">
            <a:avLst/>
          </a:prstGeom>
          <a:noFill/>
          <a:ln w="9525">
            <a:noFill/>
            <a:miter lim="800000"/>
            <a:headEnd/>
            <a:tailEnd/>
          </a:ln>
        </p:spPr>
        <p:txBody>
          <a:bodyPr>
            <a:prstTxWarp prst="textNoShape">
              <a:avLst/>
            </a:prstTxWarp>
          </a:bodyPr>
          <a:lstStyle/>
          <a:p>
            <a:pPr algn="ctr"/>
            <a:r>
              <a:rPr lang="en-US" sz="800">
                <a:solidFill>
                  <a:schemeClr val="bg1"/>
                </a:solidFill>
              </a:rPr>
              <a:t>© Copyright The University of Melbourne 2011 </a:t>
            </a:r>
          </a:p>
        </p:txBody>
      </p:sp>
      <p:pic>
        <p:nvPicPr>
          <p:cNvPr id="5124" name="Picture 4" descr="UOM-Rev3D_S_sm"/>
          <p:cNvPicPr>
            <a:picLocks noChangeAspect="1" noChangeArrowheads="1"/>
          </p:cNvPicPr>
          <p:nvPr/>
        </p:nvPicPr>
        <p:blipFill>
          <a:blip r:embed="rId4"/>
          <a:srcRect/>
          <a:stretch>
            <a:fillRect/>
          </a:stretch>
        </p:blipFill>
        <p:spPr bwMode="auto">
          <a:xfrm>
            <a:off x="3657600" y="1676400"/>
            <a:ext cx="18065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95600" y="76200"/>
            <a:ext cx="5943600" cy="685800"/>
          </a:xfrm>
        </p:spPr>
        <p:txBody>
          <a:bodyPr/>
          <a:lstStyle/>
          <a:p>
            <a:pPr eaLnBrk="1" hangingPunct="1"/>
            <a:r>
              <a:rPr lang="en-AU" dirty="0" smtClean="0"/>
              <a:t>Introduction</a:t>
            </a:r>
            <a:endParaRPr lang="en-AU" dirty="0"/>
          </a:p>
        </p:txBody>
      </p:sp>
      <p:sp>
        <p:nvSpPr>
          <p:cNvPr id="4" name="Rectangle 3"/>
          <p:cNvSpPr txBox="1">
            <a:spLocks noChangeArrowheads="1"/>
          </p:cNvSpPr>
          <p:nvPr/>
        </p:nvSpPr>
        <p:spPr bwMode="auto">
          <a:xfrm>
            <a:off x="457200" y="1371600"/>
            <a:ext cx="8229600" cy="4525963"/>
          </a:xfrm>
          <a:prstGeom prst="rect">
            <a:avLst/>
          </a:prstGeom>
          <a:noFill/>
          <a:ln w="9525">
            <a:noFill/>
            <a:miter lim="800000"/>
            <a:headEnd/>
            <a:tailEnd/>
          </a:ln>
        </p:spPr>
        <p:txBody>
          <a:bodyPr>
            <a:prstTxWarp prst="textNoShape">
              <a:avLst/>
            </a:prstTxWarp>
          </a:bodyPr>
          <a:lstStyle/>
          <a:p>
            <a:pPr lvl="1" eaLnBrk="1" hangingPunct="1">
              <a:lnSpc>
                <a:spcPct val="80000"/>
              </a:lnSpc>
              <a:spcBef>
                <a:spcPct val="20000"/>
              </a:spcBef>
            </a:pPr>
            <a:r>
              <a:rPr lang="en-AU" sz="2000" dirty="0" smtClean="0"/>
              <a:t>The University of Melbourne Records Retention and Disposal Authority (RDA) is </a:t>
            </a:r>
          </a:p>
          <a:p>
            <a:pPr lvl="1" eaLnBrk="1" hangingPunct="1">
              <a:lnSpc>
                <a:spcPct val="80000"/>
              </a:lnSpc>
              <a:spcBef>
                <a:spcPct val="20000"/>
              </a:spcBef>
            </a:pPr>
            <a:endParaRPr lang="en-AU" sz="2000" i="1" dirty="0" smtClean="0"/>
          </a:p>
          <a:p>
            <a:pPr lvl="1" eaLnBrk="1" hangingPunct="1">
              <a:lnSpc>
                <a:spcPct val="80000"/>
              </a:lnSpc>
              <a:spcBef>
                <a:spcPct val="20000"/>
              </a:spcBef>
            </a:pPr>
            <a:r>
              <a:rPr lang="en-AU" sz="2000" i="1" dirty="0" smtClean="0"/>
              <a:t>“…the University document that sets out requirements for retention and disposal of all types of records, in line with legislative requirements and University business needs…”</a:t>
            </a:r>
            <a:r>
              <a:rPr lang="en-AU" sz="2000" dirty="0" smtClean="0"/>
              <a:t> </a:t>
            </a:r>
          </a:p>
          <a:p>
            <a:pPr lvl="1" eaLnBrk="1" hangingPunct="1">
              <a:lnSpc>
                <a:spcPct val="80000"/>
              </a:lnSpc>
              <a:spcBef>
                <a:spcPct val="20000"/>
              </a:spcBef>
            </a:pPr>
            <a:r>
              <a:rPr lang="en-AU" sz="2000" dirty="0" smtClean="0"/>
              <a:t>(Records Management Policy MPF1106)</a:t>
            </a:r>
            <a:endParaRPr lang="en-AU" sz="2000" dirty="0"/>
          </a:p>
          <a:p>
            <a:pPr marL="742950" lvl="1" indent="-285750" eaLnBrk="1" hangingPunct="1">
              <a:lnSpc>
                <a:spcPct val="80000"/>
              </a:lnSpc>
              <a:spcBef>
                <a:spcPct val="20000"/>
              </a:spcBef>
              <a:buFontTx/>
              <a:buChar char="–"/>
            </a:pPr>
            <a:endParaRPr lang="en-AU" sz="2000" dirty="0" smtClean="0"/>
          </a:p>
          <a:p>
            <a:pPr marL="800100" lvl="1" indent="-342900" eaLnBrk="1" hangingPunct="1">
              <a:lnSpc>
                <a:spcPct val="80000"/>
              </a:lnSpc>
              <a:spcBef>
                <a:spcPct val="20000"/>
              </a:spcBef>
              <a:buFont typeface="Arial" pitchFamily="34" charset="0"/>
              <a:buChar char="•"/>
            </a:pPr>
            <a:r>
              <a:rPr lang="en-AU" sz="2000" dirty="0" smtClean="0"/>
              <a:t>Records Services is responsible for developing the RDA </a:t>
            </a:r>
          </a:p>
          <a:p>
            <a:pPr marL="800100" lvl="1" indent="-342900" eaLnBrk="1" hangingPunct="1">
              <a:lnSpc>
                <a:spcPct val="80000"/>
              </a:lnSpc>
              <a:spcBef>
                <a:spcPct val="20000"/>
              </a:spcBef>
              <a:buFont typeface="Arial" pitchFamily="34" charset="0"/>
              <a:buChar char="•"/>
            </a:pPr>
            <a:r>
              <a:rPr lang="en-AU" sz="2000" dirty="0" smtClean="0"/>
              <a:t>The University Archivist, Legal Services and the Director, Internal Audit are also consulted</a:t>
            </a:r>
          </a:p>
          <a:p>
            <a:pPr marL="800100" lvl="1" indent="-342900" eaLnBrk="1" hangingPunct="1">
              <a:lnSpc>
                <a:spcPct val="80000"/>
              </a:lnSpc>
              <a:spcBef>
                <a:spcPct val="20000"/>
              </a:spcBef>
              <a:buFont typeface="Arial" pitchFamily="34" charset="0"/>
              <a:buChar char="•"/>
            </a:pPr>
            <a:r>
              <a:rPr lang="en-AU" sz="2000" dirty="0" smtClean="0"/>
              <a:t>The final document is approved by the University Secretary</a:t>
            </a:r>
          </a:p>
          <a:p>
            <a:pPr lvl="1" eaLnBrk="1" hangingPunct="1">
              <a:lnSpc>
                <a:spcPct val="80000"/>
              </a:lnSpc>
              <a:spcBef>
                <a:spcPct val="20000"/>
              </a:spcBef>
            </a:pPr>
            <a:r>
              <a:rPr lang="en-AU" sz="2000" dirty="0" smtClean="0"/>
              <a:t>(Records Management Policy MPF 1106, Records Retention and Disposal Procedure MPF1109) </a:t>
            </a:r>
            <a:endParaRPr lang="en-A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Purpose of the RDA</a:t>
            </a:r>
            <a:endParaRPr lang="en-AU" dirty="0"/>
          </a:p>
        </p:txBody>
      </p:sp>
      <p:sp>
        <p:nvSpPr>
          <p:cNvPr id="4" name="Rectangle 3"/>
          <p:cNvSpPr>
            <a:spLocks noGrp="1" noChangeArrowheads="1"/>
          </p:cNvSpPr>
          <p:nvPr>
            <p:ph idx="1"/>
          </p:nvPr>
        </p:nvSpPr>
        <p:spPr/>
        <p:txBody>
          <a:bodyPr/>
          <a:lstStyle/>
          <a:p>
            <a:r>
              <a:rPr lang="en-AU" sz="2000" dirty="0">
                <a:latin typeface="Arial" pitchFamily="34" charset="0"/>
                <a:cs typeface="Arial" pitchFamily="34" charset="0"/>
              </a:rPr>
              <a:t>Provides a legal mechanism for the retention and disposal of university records in accordance with the </a:t>
            </a:r>
            <a:r>
              <a:rPr lang="en-AU" sz="2000" i="1" dirty="0">
                <a:latin typeface="Arial" pitchFamily="34" charset="0"/>
                <a:cs typeface="Arial" pitchFamily="34" charset="0"/>
              </a:rPr>
              <a:t>Public Records Act 1973</a:t>
            </a:r>
          </a:p>
          <a:p>
            <a:r>
              <a:rPr lang="en-AU" sz="2000" dirty="0">
                <a:latin typeface="Arial" pitchFamily="34" charset="0"/>
                <a:cs typeface="Arial" pitchFamily="34" charset="0"/>
              </a:rPr>
              <a:t>Identifies records to be kept permanently</a:t>
            </a:r>
          </a:p>
          <a:p>
            <a:r>
              <a:rPr lang="en-AU" sz="2000" dirty="0">
                <a:latin typeface="Arial" pitchFamily="34" charset="0"/>
                <a:cs typeface="Arial" pitchFamily="34" charset="0"/>
              </a:rPr>
              <a:t>Prevents premature destruction of records</a:t>
            </a:r>
          </a:p>
          <a:p>
            <a:r>
              <a:rPr lang="en-AU" sz="2000" dirty="0">
                <a:latin typeface="Arial" pitchFamily="34" charset="0"/>
                <a:cs typeface="Arial" pitchFamily="34" charset="0"/>
              </a:rPr>
              <a:t>Specifies the minimum (and in some cases maximum) retention period</a:t>
            </a:r>
          </a:p>
          <a:p>
            <a:r>
              <a:rPr lang="en-AU" sz="2000" dirty="0">
                <a:latin typeface="Arial" pitchFamily="34" charset="0"/>
                <a:cs typeface="Arial" pitchFamily="34" charset="0"/>
              </a:rPr>
              <a:t>Authorises destruction of records deemed temporary</a:t>
            </a:r>
          </a:p>
          <a:p>
            <a:r>
              <a:rPr lang="en-AU" sz="2000" dirty="0">
                <a:latin typeface="Arial" pitchFamily="34" charset="0"/>
                <a:cs typeface="Arial" pitchFamily="34" charset="0"/>
              </a:rPr>
              <a:t>Mandates prompt destruction of records as per the </a:t>
            </a:r>
            <a:r>
              <a:rPr lang="en-AU" sz="2000" i="1" dirty="0">
                <a:latin typeface="Arial" pitchFamily="34" charset="0"/>
                <a:cs typeface="Arial" pitchFamily="34" charset="0"/>
              </a:rPr>
              <a:t>Information Privacy Act 2000</a:t>
            </a:r>
          </a:p>
        </p:txBody>
      </p:sp>
    </p:spTree>
    <p:extLst>
      <p:ext uri="{BB962C8B-B14F-4D97-AF65-F5344CB8AC3E}">
        <p14:creationId xmlns:p14="http://schemas.microsoft.com/office/powerpoint/2010/main" val="527271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records does the RDA apply to?</a:t>
            </a:r>
            <a:endParaRPr lang="en-AU" dirty="0"/>
          </a:p>
        </p:txBody>
      </p:sp>
      <p:sp>
        <p:nvSpPr>
          <p:cNvPr id="3" name="Content Placeholder 2"/>
          <p:cNvSpPr>
            <a:spLocks noGrp="1"/>
          </p:cNvSpPr>
          <p:nvPr>
            <p:ph idx="1"/>
          </p:nvPr>
        </p:nvSpPr>
        <p:spPr/>
        <p:txBody>
          <a:bodyPr/>
          <a:lstStyle/>
          <a:p>
            <a:pPr marL="0" indent="0">
              <a:buNone/>
            </a:pPr>
            <a:r>
              <a:rPr lang="en-AU" sz="2800" dirty="0" smtClean="0">
                <a:latin typeface="Arial" pitchFamily="34" charset="0"/>
                <a:cs typeface="Arial" pitchFamily="34" charset="0"/>
              </a:rPr>
              <a:t>University Records</a:t>
            </a:r>
          </a:p>
          <a:p>
            <a:pPr marL="0" indent="0">
              <a:buNone/>
            </a:pPr>
            <a:endParaRPr lang="en-AU" sz="2800" dirty="0">
              <a:latin typeface="Arial" pitchFamily="34" charset="0"/>
              <a:cs typeface="Arial" pitchFamily="34" charset="0"/>
            </a:endParaRPr>
          </a:p>
          <a:p>
            <a:pPr marL="0" indent="0">
              <a:buNone/>
            </a:pPr>
            <a:r>
              <a:rPr lang="en-AU" sz="2800" dirty="0" smtClean="0">
                <a:latin typeface="Arial" pitchFamily="34" charset="0"/>
                <a:cs typeface="Arial" pitchFamily="34" charset="0"/>
              </a:rPr>
              <a:t>“…any record comprised of recorded information, in any format, created or received by staff of the University in the course of conducting their University duties…”</a:t>
            </a:r>
          </a:p>
          <a:p>
            <a:pPr marL="0" indent="0">
              <a:buNone/>
            </a:pPr>
            <a:r>
              <a:rPr lang="en-AU" sz="2800" dirty="0" smtClean="0">
                <a:latin typeface="Arial" pitchFamily="34" charset="0"/>
                <a:cs typeface="Arial" pitchFamily="34" charset="0"/>
              </a:rPr>
              <a:t>(Records Management Policy MPF1106)</a:t>
            </a:r>
            <a:endParaRPr lang="en-AU"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about records of semi-autonomous bodies or subsidiary companies?</a:t>
            </a:r>
            <a:endParaRPr lang="en-AU" dirty="0"/>
          </a:p>
        </p:txBody>
      </p:sp>
      <p:sp>
        <p:nvSpPr>
          <p:cNvPr id="4" name="Rectangle 3"/>
          <p:cNvSpPr>
            <a:spLocks noGrp="1" noChangeArrowheads="1"/>
          </p:cNvSpPr>
          <p:nvPr>
            <p:ph idx="1"/>
          </p:nvPr>
        </p:nvSpPr>
        <p:spPr/>
        <p:txBody>
          <a:bodyPr/>
          <a:lstStyle/>
          <a:p>
            <a:r>
              <a:rPr lang="en-AU" sz="2400" dirty="0"/>
              <a:t>Records of </a:t>
            </a:r>
            <a:r>
              <a:rPr lang="en-AU" sz="2400" dirty="0" smtClean="0"/>
              <a:t>semi-autonomous bodies </a:t>
            </a:r>
            <a:r>
              <a:rPr lang="en-AU" sz="2400" dirty="0"/>
              <a:t>records – RDA does </a:t>
            </a:r>
            <a:r>
              <a:rPr lang="en-AU" sz="2400" dirty="0" smtClean="0"/>
              <a:t>apply</a:t>
            </a:r>
          </a:p>
          <a:p>
            <a:endParaRPr lang="en-AU" sz="2400" dirty="0"/>
          </a:p>
          <a:p>
            <a:r>
              <a:rPr lang="en-AU" sz="2400" dirty="0" smtClean="0"/>
              <a:t>Records </a:t>
            </a:r>
            <a:r>
              <a:rPr lang="en-AU" sz="2400" dirty="0"/>
              <a:t>of University </a:t>
            </a:r>
            <a:r>
              <a:rPr lang="en-AU" sz="2400" dirty="0" smtClean="0"/>
              <a:t>subsidiary companies </a:t>
            </a:r>
            <a:r>
              <a:rPr lang="en-AU" sz="2400" b="1" dirty="0"/>
              <a:t>are not</a:t>
            </a:r>
            <a:r>
              <a:rPr lang="en-AU" sz="2400" dirty="0"/>
              <a:t> University records – RDA does not apply</a:t>
            </a:r>
          </a:p>
          <a:p>
            <a:endParaRPr lang="en-AU" sz="2400" dirty="0"/>
          </a:p>
          <a:p>
            <a:r>
              <a:rPr lang="en-AU" sz="2400" dirty="0"/>
              <a:t>But any records created by or provided by the University in connections with its dealings with affiliates or subsidiaries are University records.</a:t>
            </a:r>
          </a:p>
        </p:txBody>
      </p:sp>
    </p:spTree>
    <p:extLst>
      <p:ext uri="{BB962C8B-B14F-4D97-AF65-F5344CB8AC3E}">
        <p14:creationId xmlns:p14="http://schemas.microsoft.com/office/powerpoint/2010/main" val="2977954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NAP (Normal Administrative Practice)</a:t>
            </a:r>
            <a:endParaRPr lang="en-AU" dirty="0"/>
          </a:p>
        </p:txBody>
      </p:sp>
      <p:sp>
        <p:nvSpPr>
          <p:cNvPr id="4" name="Rectangle 3"/>
          <p:cNvSpPr>
            <a:spLocks noGrp="1" noChangeArrowheads="1"/>
          </p:cNvSpPr>
          <p:nvPr>
            <p:ph idx="1"/>
          </p:nvPr>
        </p:nvSpPr>
        <p:spPr/>
        <p:txBody>
          <a:bodyPr/>
          <a:lstStyle/>
          <a:p>
            <a:pPr marL="0" indent="0">
              <a:buFontTx/>
              <a:buNone/>
            </a:pPr>
            <a:r>
              <a:rPr lang="en-AU" sz="2400" dirty="0"/>
              <a:t>Some university records and information can be destroyed under normal administrative practice (NAP)</a:t>
            </a:r>
          </a:p>
          <a:p>
            <a:pPr>
              <a:buFontTx/>
              <a:buNone/>
            </a:pPr>
            <a:endParaRPr lang="en-AU" sz="2400" dirty="0"/>
          </a:p>
          <a:p>
            <a:pPr>
              <a:buFontTx/>
              <a:buNone/>
            </a:pPr>
            <a:r>
              <a:rPr lang="en-AU" sz="2400" dirty="0"/>
              <a:t>This includes:</a:t>
            </a:r>
          </a:p>
          <a:p>
            <a:r>
              <a:rPr lang="en-AU" sz="2400" dirty="0"/>
              <a:t>Working papers</a:t>
            </a:r>
          </a:p>
          <a:p>
            <a:r>
              <a:rPr lang="en-AU" sz="2400" dirty="0"/>
              <a:t>Drafts</a:t>
            </a:r>
          </a:p>
          <a:p>
            <a:r>
              <a:rPr lang="en-AU" sz="2400" dirty="0"/>
              <a:t>Reference material i.e. extra copies of documents and publications, superseded manuals, catalogues, trade and professional journals</a:t>
            </a:r>
          </a:p>
          <a:p>
            <a:r>
              <a:rPr lang="en-AU" sz="2400" dirty="0"/>
              <a:t>Unsolicited advertising material</a:t>
            </a:r>
          </a:p>
          <a:p>
            <a:r>
              <a:rPr lang="en-AU" sz="2400" dirty="0"/>
              <a:t>Copies</a:t>
            </a:r>
          </a:p>
        </p:txBody>
      </p:sp>
    </p:spTree>
    <p:extLst>
      <p:ext uri="{BB962C8B-B14F-4D97-AF65-F5344CB8AC3E}">
        <p14:creationId xmlns:p14="http://schemas.microsoft.com/office/powerpoint/2010/main" val="3613030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Crimes Act 1958 Part 1 </a:t>
            </a:r>
            <a:r>
              <a:rPr lang="en-AU" dirty="0"/>
              <a:t>Division 5</a:t>
            </a:r>
          </a:p>
        </p:txBody>
      </p:sp>
      <p:sp>
        <p:nvSpPr>
          <p:cNvPr id="3" name="Content Placeholder 2"/>
          <p:cNvSpPr>
            <a:spLocks noGrp="1"/>
          </p:cNvSpPr>
          <p:nvPr>
            <p:ph idx="1"/>
          </p:nvPr>
        </p:nvSpPr>
        <p:spPr/>
        <p:txBody>
          <a:bodyPr/>
          <a:lstStyle/>
          <a:p>
            <a:r>
              <a:rPr lang="en-AU" sz="2400" dirty="0" smtClean="0"/>
              <a:t>Sections 253-255 of the Crimes Act 1958 make </a:t>
            </a:r>
            <a:r>
              <a:rPr lang="en-AU" sz="2400" dirty="0"/>
              <a:t>it an offence for individuals or organisations to destroy documents that they know are or are reasonably likely to be required as evidence in a future legal proceeding</a:t>
            </a:r>
          </a:p>
          <a:p>
            <a:r>
              <a:rPr lang="en-AU" sz="2400" dirty="0"/>
              <a:t>It is also an offence to expressly or implicitly authorise a person to destroy such documents</a:t>
            </a:r>
          </a:p>
          <a:p>
            <a:r>
              <a:rPr lang="en-AU" sz="2400" dirty="0"/>
              <a:t>RDA is subject to the provisions of the Crimes Act – i.e. if records are likely or reasonably likely to be required as evidence then they </a:t>
            </a:r>
            <a:r>
              <a:rPr lang="en-AU" sz="2400" b="1" dirty="0"/>
              <a:t>MUST NOT </a:t>
            </a:r>
            <a:r>
              <a:rPr lang="en-AU" sz="2400" dirty="0"/>
              <a:t>be destroyed.</a:t>
            </a:r>
          </a:p>
          <a:p>
            <a:r>
              <a:rPr lang="en-AU" sz="2400" dirty="0"/>
              <a:t>But destroying records using this RDA is lawful as long as the previous requirement is met.</a:t>
            </a:r>
          </a:p>
          <a:p>
            <a:pPr marL="0" indent="0">
              <a:buNone/>
            </a:pPr>
            <a:endParaRPr lang="en-AU" sz="2400" dirty="0"/>
          </a:p>
        </p:txBody>
      </p:sp>
    </p:spTree>
    <p:extLst>
      <p:ext uri="{BB962C8B-B14F-4D97-AF65-F5344CB8AC3E}">
        <p14:creationId xmlns:p14="http://schemas.microsoft.com/office/powerpoint/2010/main" val="1375707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Previous Records Disposal Schedules</a:t>
            </a:r>
            <a:endParaRPr lang="en-AU" dirty="0"/>
          </a:p>
        </p:txBody>
      </p:sp>
      <p:sp>
        <p:nvSpPr>
          <p:cNvPr id="4" name="Rectangle 3"/>
          <p:cNvSpPr>
            <a:spLocks noGrp="1" noChangeArrowheads="1"/>
          </p:cNvSpPr>
          <p:nvPr>
            <p:ph idx="1"/>
          </p:nvPr>
        </p:nvSpPr>
        <p:spPr>
          <a:xfrm>
            <a:off x="685800" y="990600"/>
            <a:ext cx="7772400" cy="4876800"/>
          </a:xfrm>
        </p:spPr>
        <p:txBody>
          <a:bodyPr/>
          <a:lstStyle/>
          <a:p>
            <a:pPr marL="0">
              <a:buFontTx/>
              <a:buNone/>
            </a:pPr>
            <a:r>
              <a:rPr lang="en-AU" sz="2400" dirty="0"/>
              <a:t>The RDA </a:t>
            </a:r>
            <a:r>
              <a:rPr lang="en-AU" sz="2400" dirty="0" smtClean="0"/>
              <a:t>replaced </a:t>
            </a:r>
            <a:r>
              <a:rPr lang="en-AU" sz="2400" dirty="0"/>
              <a:t>the following University </a:t>
            </a:r>
            <a:r>
              <a:rPr lang="en-AU" sz="2400" dirty="0" smtClean="0"/>
              <a:t>Records Disposal </a:t>
            </a:r>
            <a:r>
              <a:rPr lang="en-AU" sz="2400" dirty="0"/>
              <a:t>Schedules:</a:t>
            </a:r>
          </a:p>
          <a:p>
            <a:pPr>
              <a:buFontTx/>
              <a:buNone/>
            </a:pPr>
            <a:endParaRPr lang="en-AU" sz="800" dirty="0"/>
          </a:p>
          <a:p>
            <a:pPr>
              <a:spcBef>
                <a:spcPct val="10000"/>
              </a:spcBef>
            </a:pPr>
            <a:r>
              <a:rPr lang="en-AU" sz="2400" dirty="0"/>
              <a:t>8. Faculty Administrative Records (1992) </a:t>
            </a:r>
          </a:p>
          <a:p>
            <a:pPr>
              <a:spcBef>
                <a:spcPct val="10000"/>
              </a:spcBef>
            </a:pPr>
            <a:r>
              <a:rPr lang="en-AU" sz="2400" dirty="0"/>
              <a:t>12. Personnel Services (1993) </a:t>
            </a:r>
          </a:p>
          <a:p>
            <a:pPr>
              <a:spcBef>
                <a:spcPct val="10000"/>
              </a:spcBef>
            </a:pPr>
            <a:r>
              <a:rPr lang="en-AU" sz="2400" dirty="0"/>
              <a:t>13. Risk Management Office (1999) </a:t>
            </a:r>
          </a:p>
          <a:p>
            <a:pPr>
              <a:spcBef>
                <a:spcPct val="10000"/>
              </a:spcBef>
            </a:pPr>
            <a:r>
              <a:rPr lang="en-AU" sz="2400" dirty="0"/>
              <a:t>14. Property and Buildings (1995) </a:t>
            </a:r>
          </a:p>
          <a:p>
            <a:pPr>
              <a:spcBef>
                <a:spcPct val="10000"/>
              </a:spcBef>
            </a:pPr>
            <a:r>
              <a:rPr lang="en-AU" sz="2400" dirty="0"/>
              <a:t>15. Common Administrative Records (1999) </a:t>
            </a:r>
          </a:p>
          <a:p>
            <a:pPr>
              <a:spcBef>
                <a:spcPct val="10000"/>
              </a:spcBef>
            </a:pPr>
            <a:r>
              <a:rPr lang="en-AU" sz="2400" dirty="0"/>
              <a:t>16. Central Records (2003) </a:t>
            </a:r>
          </a:p>
          <a:p>
            <a:pPr>
              <a:spcBef>
                <a:spcPct val="10000"/>
              </a:spcBef>
            </a:pPr>
            <a:r>
              <a:rPr lang="en-AU" sz="2400" dirty="0"/>
              <a:t>17. Student Records (1996) </a:t>
            </a:r>
          </a:p>
          <a:p>
            <a:pPr>
              <a:spcBef>
                <a:spcPct val="10000"/>
              </a:spcBef>
            </a:pPr>
            <a:r>
              <a:rPr lang="en-AU" sz="2400" dirty="0"/>
              <a:t>18. Academic Departments and Schools (1997) </a:t>
            </a:r>
          </a:p>
          <a:p>
            <a:pPr>
              <a:spcBef>
                <a:spcPct val="10000"/>
              </a:spcBef>
            </a:pPr>
            <a:r>
              <a:rPr lang="en-AU" sz="2400" dirty="0"/>
              <a:t>19. Financial Records (1997) </a:t>
            </a:r>
          </a:p>
          <a:p>
            <a:pPr>
              <a:spcBef>
                <a:spcPct val="10000"/>
              </a:spcBef>
            </a:pPr>
            <a:r>
              <a:rPr lang="en-AU" sz="2400" dirty="0"/>
              <a:t>20. Student Support Services and Academic Administration Records (2003)</a:t>
            </a:r>
          </a:p>
        </p:txBody>
      </p:sp>
    </p:spTree>
    <p:extLst>
      <p:ext uri="{BB962C8B-B14F-4D97-AF65-F5344CB8AC3E}">
        <p14:creationId xmlns:p14="http://schemas.microsoft.com/office/powerpoint/2010/main" val="42942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happens to records already sentenced under one of the old disposal schedules?</a:t>
            </a:r>
            <a:endParaRPr lang="en-AU" dirty="0"/>
          </a:p>
        </p:txBody>
      </p:sp>
      <p:sp>
        <p:nvSpPr>
          <p:cNvPr id="4" name="Rectangle 3"/>
          <p:cNvSpPr>
            <a:spLocks noGrp="1" noChangeArrowheads="1"/>
          </p:cNvSpPr>
          <p:nvPr>
            <p:ph idx="1"/>
          </p:nvPr>
        </p:nvSpPr>
        <p:spPr/>
        <p:txBody>
          <a:bodyPr/>
          <a:lstStyle/>
          <a:p>
            <a:r>
              <a:rPr lang="en-AU" sz="2400" dirty="0"/>
              <a:t>Records already sentenced as short term temporary (i.e. destroy in 30 years or less) using one of the old records disposal schedules do not need to be resentenced</a:t>
            </a:r>
          </a:p>
          <a:p>
            <a:endParaRPr lang="en-AU" sz="2400" dirty="0"/>
          </a:p>
          <a:p>
            <a:r>
              <a:rPr lang="en-AU" sz="2400" dirty="0"/>
              <a:t>Records already sentenced as long term temporary (i.e. destroy in 31 years or more) or permanent retention must be resentenced using the new RDA</a:t>
            </a:r>
          </a:p>
        </p:txBody>
      </p:sp>
    </p:spTree>
    <p:extLst>
      <p:ext uri="{BB962C8B-B14F-4D97-AF65-F5344CB8AC3E}">
        <p14:creationId xmlns:p14="http://schemas.microsoft.com/office/powerpoint/2010/main" val="3020206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2756</Words>
  <Application>Microsoft Office PowerPoint</Application>
  <PresentationFormat>On-screen Show (4:3)</PresentationFormat>
  <Paragraphs>192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 Presentation</vt:lpstr>
      <vt:lpstr>University of Melbourne Records Retention and Disposal Authority (RDA)</vt:lpstr>
      <vt:lpstr>Introduction</vt:lpstr>
      <vt:lpstr>Purpose of the RDA</vt:lpstr>
      <vt:lpstr>What records does the RDA apply to?</vt:lpstr>
      <vt:lpstr>What about records of semi-autonomous bodies or subsidiary companies?</vt:lpstr>
      <vt:lpstr>NAP (Normal Administrative Practice)</vt:lpstr>
      <vt:lpstr>Crimes Act 1958 Part 1 Division 5</vt:lpstr>
      <vt:lpstr>Previous Records Disposal Schedules</vt:lpstr>
      <vt:lpstr>What happens to records already sentenced under one of the old disposal schedules?</vt:lpstr>
      <vt:lpstr>Authority Structure and Layout</vt:lpstr>
      <vt:lpstr>Authority Structure and Layout</vt:lpstr>
      <vt:lpstr>What do I do if the records I want to dispose of aren’t covered by the RDA?</vt:lpstr>
      <vt:lpstr>Using the RDA</vt:lpstr>
      <vt:lpstr>Accessing the RDA</vt:lpstr>
      <vt:lpstr>PowerPoint Presentation</vt:lpstr>
    </vt:vector>
  </TitlesOfParts>
  <Company>UHJ Di Marca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 Stavrou</dc:creator>
  <cp:lastModifiedBy>Lucinda Davies</cp:lastModifiedBy>
  <cp:revision>73</cp:revision>
  <cp:lastPrinted>2013-09-09T23:19:22Z</cp:lastPrinted>
  <dcterms:created xsi:type="dcterms:W3CDTF">2011-07-18T01:25:54Z</dcterms:created>
  <dcterms:modified xsi:type="dcterms:W3CDTF">2013-09-09T23:21:56Z</dcterms:modified>
</cp:coreProperties>
</file>