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
  </p:notesMasterIdLst>
  <p:sldIdLst>
    <p:sldId id="256" r:id="rId4"/>
    <p:sldId id="260" r:id="rId5"/>
    <p:sldId id="261" r:id="rId6"/>
    <p:sldId id="257"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3A495-240D-4092-AECF-CCFFACFFB424}" type="datetimeFigureOut">
              <a:rPr lang="en-AU" smtClean="0"/>
              <a:t>19/05/2014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85B15-B2C3-465B-B5E0-157816054B04}" type="slidenum">
              <a:rPr lang="en-AU" smtClean="0"/>
              <a:t>‹#›</a:t>
            </a:fld>
            <a:endParaRPr lang="en-AU"/>
          </a:p>
        </p:txBody>
      </p:sp>
    </p:spTree>
    <p:extLst>
      <p:ext uri="{BB962C8B-B14F-4D97-AF65-F5344CB8AC3E}">
        <p14:creationId xmlns:p14="http://schemas.microsoft.com/office/powerpoint/2010/main" val="23719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did what when</a:t>
            </a:r>
            <a:endParaRPr lang="en-AU" dirty="0"/>
          </a:p>
        </p:txBody>
      </p:sp>
      <p:sp>
        <p:nvSpPr>
          <p:cNvPr id="4" name="Slide Number Placeholder 3"/>
          <p:cNvSpPr>
            <a:spLocks noGrp="1"/>
          </p:cNvSpPr>
          <p:nvPr>
            <p:ph type="sldNum" sz="quarter" idx="10"/>
          </p:nvPr>
        </p:nvSpPr>
        <p:spPr/>
        <p:txBody>
          <a:bodyPr/>
          <a:lstStyle/>
          <a:p>
            <a:pPr>
              <a:defRPr/>
            </a:pPr>
            <a:fld id="{8B7C3549-F995-456E-9743-524473BFEDBF}"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needs to act. Records Services can advise and provide professional</a:t>
            </a:r>
            <a:r>
              <a:rPr lang="en-US" baseline="0" dirty="0" smtClean="0"/>
              <a:t> experience and knowledge.</a:t>
            </a:r>
          </a:p>
          <a:p>
            <a:r>
              <a:rPr lang="en-US" dirty="0" smtClean="0"/>
              <a:t>There are good business reasons of efficiency and effectiveness</a:t>
            </a:r>
            <a:r>
              <a:rPr lang="en-US" baseline="0" dirty="0" smtClean="0"/>
              <a:t> for keeping records. </a:t>
            </a:r>
            <a:r>
              <a:rPr lang="en-US" dirty="0" smtClean="0"/>
              <a:t>There</a:t>
            </a:r>
            <a:r>
              <a:rPr lang="en-US" baseline="0" dirty="0" smtClean="0"/>
              <a:t> are also compliance obligations. We are required to meet standards issued by the PROV and both the Victorian Auditor General and Internal Audit as well as Ombudsman’s Office will have an interest</a:t>
            </a:r>
            <a:endParaRPr lang="en-AU" dirty="0"/>
          </a:p>
        </p:txBody>
      </p:sp>
      <p:sp>
        <p:nvSpPr>
          <p:cNvPr id="4" name="Slide Number Placeholder 3"/>
          <p:cNvSpPr>
            <a:spLocks noGrp="1"/>
          </p:cNvSpPr>
          <p:nvPr>
            <p:ph type="sldNum" sz="quarter" idx="10"/>
          </p:nvPr>
        </p:nvSpPr>
        <p:spPr/>
        <p:txBody>
          <a:bodyPr/>
          <a:lstStyle/>
          <a:p>
            <a:pPr>
              <a:defRPr/>
            </a:pPr>
            <a:fld id="{8B7C3549-F995-456E-9743-524473BFEDBF}" type="slidenum">
              <a:rPr lang="en-US" smtClean="0">
                <a:solidFill>
                  <a:prstClr val="black"/>
                </a:solidFill>
              </a:rPr>
              <a:pPr>
                <a:defRPr/>
              </a:pPr>
              <a:t>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3CB78F0-02E8-4016-BD3C-A368A46A9667}" type="datetimeFigureOut">
              <a:rPr lang="en-AU" smtClean="0"/>
              <a:t>19/05/2014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221791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3CB78F0-02E8-4016-BD3C-A368A46A9667}" type="datetimeFigureOut">
              <a:rPr lang="en-AU" smtClean="0"/>
              <a:t>19/05/2014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309499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3CB78F0-02E8-4016-BD3C-A368A46A9667}" type="datetimeFigureOut">
              <a:rPr lang="en-AU" smtClean="0"/>
              <a:t>19/05/2014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186531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952"/>
        </a:solidFill>
        <a:effectLst/>
      </p:bgPr>
    </p:bg>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3144838" y="1785938"/>
            <a:ext cx="1587" cy="1312862"/>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pic>
        <p:nvPicPr>
          <p:cNvPr id="8" name="Picture 13" descr="UOM-Rev3D_S_sm"/>
          <p:cNvPicPr>
            <a:picLocks noChangeAspect="1" noChangeArrowheads="1"/>
          </p:cNvPicPr>
          <p:nvPr userDrawn="1"/>
        </p:nvPicPr>
        <p:blipFill>
          <a:blip r:embed="rId2"/>
          <a:srcRect/>
          <a:stretch>
            <a:fillRect/>
          </a:stretch>
        </p:blipFill>
        <p:spPr bwMode="auto">
          <a:xfrm>
            <a:off x="1546225" y="1752600"/>
            <a:ext cx="1347788" cy="136683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3352800" y="1905000"/>
            <a:ext cx="5486400" cy="1143000"/>
          </a:xfrm>
        </p:spPr>
        <p:txBody>
          <a:bodyPr/>
          <a:lstStyle>
            <a:lvl1pPr>
              <a:defRPr/>
            </a:lvl1pPr>
          </a:lstStyle>
          <a:p>
            <a:r>
              <a:rPr lang="en-US"/>
              <a:t>Click to edit Master title style</a:t>
            </a:r>
          </a:p>
        </p:txBody>
      </p:sp>
      <p:sp>
        <p:nvSpPr>
          <p:cNvPr id="9233" name="Rectangle 17"/>
          <p:cNvSpPr>
            <a:spLocks noGrp="1" noChangeArrowheads="1"/>
          </p:cNvSpPr>
          <p:nvPr>
            <p:ph type="subTitle" sz="quarter" idx="1"/>
          </p:nvPr>
        </p:nvSpPr>
        <p:spPr>
          <a:xfrm>
            <a:off x="1371600" y="3886200"/>
            <a:ext cx="6400800" cy="609600"/>
          </a:xfrm>
        </p:spPr>
        <p:txBody>
          <a:bodyPr/>
          <a:lstStyle>
            <a:lvl1pPr marL="0" indent="0" algn="ctr">
              <a:buFontTx/>
              <a:buNone/>
              <a:defRPr>
                <a:solidFill>
                  <a:schemeClr val="bg1"/>
                </a:solidFill>
              </a:defRPr>
            </a:lvl1pPr>
          </a:lstStyle>
          <a:p>
            <a:r>
              <a:rPr lang="en-US"/>
              <a:t>Click to edit Master subtitle style</a:t>
            </a:r>
          </a:p>
        </p:txBody>
      </p:sp>
      <p:pic>
        <p:nvPicPr>
          <p:cNvPr id="4" name="Picture 3" descr="160_WordMark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8421" y="5917244"/>
            <a:ext cx="3208732" cy="578069"/>
          </a:xfrm>
          <a:prstGeom prst="rect">
            <a:avLst/>
          </a:prstGeom>
        </p:spPr>
      </p:pic>
    </p:spTree>
    <p:extLst>
      <p:ext uri="{BB962C8B-B14F-4D97-AF65-F5344CB8AC3E}">
        <p14:creationId xmlns:p14="http://schemas.microsoft.com/office/powerpoint/2010/main" val="410087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711782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55391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06536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03310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41357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7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9579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3CB78F0-02E8-4016-BD3C-A368A46A9667}" type="datetimeFigureOut">
              <a:rPr lang="en-AU" smtClean="0"/>
              <a:t>19/05/2014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1767020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156396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0372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48012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812925" y="107950"/>
            <a:ext cx="0" cy="8620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sp>
        <p:nvSpPr>
          <p:cNvPr id="5" name="Line 3"/>
          <p:cNvSpPr>
            <a:spLocks noChangeShapeType="1"/>
          </p:cNvSpPr>
          <p:nvPr/>
        </p:nvSpPr>
        <p:spPr bwMode="auto">
          <a:xfrm>
            <a:off x="2743200" y="107950"/>
            <a:ext cx="1588" cy="5191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pic>
        <p:nvPicPr>
          <p:cNvPr id="6" name="Picture 4" descr="5011_PPT_BG_EndPage"/>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7" name="Line 5"/>
          <p:cNvSpPr>
            <a:spLocks noChangeShapeType="1"/>
          </p:cNvSpPr>
          <p:nvPr/>
        </p:nvSpPr>
        <p:spPr bwMode="auto">
          <a:xfrm>
            <a:off x="3144838" y="1785938"/>
            <a:ext cx="1587" cy="1312862"/>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pic>
        <p:nvPicPr>
          <p:cNvPr id="8" name="Picture 6" descr="UOM-Rev3D_S_sm"/>
          <p:cNvPicPr>
            <a:picLocks noChangeAspect="1" noChangeArrowheads="1"/>
          </p:cNvPicPr>
          <p:nvPr/>
        </p:nvPicPr>
        <p:blipFill>
          <a:blip r:embed="rId3" cstate="print"/>
          <a:srcRect/>
          <a:stretch>
            <a:fillRect/>
          </a:stretch>
        </p:blipFill>
        <p:spPr bwMode="auto">
          <a:xfrm>
            <a:off x="1546225" y="1752600"/>
            <a:ext cx="1347788" cy="1366838"/>
          </a:xfrm>
          <a:prstGeom prst="rect">
            <a:avLst/>
          </a:prstGeom>
          <a:noFill/>
          <a:ln w="9525">
            <a:noFill/>
            <a:miter lim="800000"/>
            <a:headEnd/>
            <a:tailEnd/>
          </a:ln>
        </p:spPr>
      </p:pic>
      <p:sp>
        <p:nvSpPr>
          <p:cNvPr id="18439" name="Rectangle 7"/>
          <p:cNvSpPr>
            <a:spLocks noGrp="1" noChangeArrowheads="1"/>
          </p:cNvSpPr>
          <p:nvPr>
            <p:ph type="ctrTitle" sz="quarter"/>
          </p:nvPr>
        </p:nvSpPr>
        <p:spPr>
          <a:xfrm>
            <a:off x="3352800" y="1905000"/>
            <a:ext cx="5486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3886200"/>
            <a:ext cx="6400800" cy="609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554885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73905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5121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19795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2977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44626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23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B78F0-02E8-4016-BD3C-A368A46A9667}" type="datetimeFigureOut">
              <a:rPr lang="en-AU" smtClean="0"/>
              <a:t>19/05/2014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2851382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328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953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89304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7112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91200"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0225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3CB78F0-02E8-4016-BD3C-A368A46A9667}" type="datetimeFigureOut">
              <a:rPr lang="en-AU" smtClean="0"/>
              <a:t>19/05/2014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4973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3CB78F0-02E8-4016-BD3C-A368A46A9667}" type="datetimeFigureOut">
              <a:rPr lang="en-AU" smtClean="0"/>
              <a:t>19/05/2014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179104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3CB78F0-02E8-4016-BD3C-A368A46A9667}" type="datetimeFigureOut">
              <a:rPr lang="en-AU" smtClean="0"/>
              <a:t>19/05/2014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31700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B78F0-02E8-4016-BD3C-A368A46A9667}" type="datetimeFigureOut">
              <a:rPr lang="en-AU" smtClean="0"/>
              <a:t>19/05/2014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55432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B78F0-02E8-4016-BD3C-A368A46A9667}" type="datetimeFigureOut">
              <a:rPr lang="en-AU" smtClean="0"/>
              <a:t>19/05/2014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169557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B78F0-02E8-4016-BD3C-A368A46A9667}" type="datetimeFigureOut">
              <a:rPr lang="en-AU" smtClean="0"/>
              <a:t>19/05/2014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28B91A-A1A4-4064-8AF5-C3A23FB1FBEF}" type="slidenum">
              <a:rPr lang="en-AU" smtClean="0"/>
              <a:t>‹#›</a:t>
            </a:fld>
            <a:endParaRPr lang="en-AU"/>
          </a:p>
        </p:txBody>
      </p:sp>
    </p:spTree>
    <p:extLst>
      <p:ext uri="{BB962C8B-B14F-4D97-AF65-F5344CB8AC3E}">
        <p14:creationId xmlns:p14="http://schemas.microsoft.com/office/powerpoint/2010/main" val="263404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B78F0-02E8-4016-BD3C-A368A46A9667}" type="datetimeFigureOut">
              <a:rPr lang="en-AU" smtClean="0"/>
              <a:t>19/05/2014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8B91A-A1A4-4064-8AF5-C3A23FB1FBEF}" type="slidenum">
              <a:rPr lang="en-AU" smtClean="0"/>
              <a:t>‹#›</a:t>
            </a:fld>
            <a:endParaRPr lang="en-AU"/>
          </a:p>
        </p:txBody>
      </p:sp>
    </p:spTree>
    <p:extLst>
      <p:ext uri="{BB962C8B-B14F-4D97-AF65-F5344CB8AC3E}">
        <p14:creationId xmlns:p14="http://schemas.microsoft.com/office/powerpoint/2010/main" val="386815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pic>
        <p:nvPicPr>
          <p:cNvPr id="1027" name="Picture 9" descr="UOM-Rev3D_S_sm"/>
          <p:cNvPicPr>
            <a:picLocks noChangeAspect="1" noChangeArrowheads="1"/>
          </p:cNvPicPr>
          <p:nvPr userDrawn="1"/>
        </p:nvPicPr>
        <p:blipFill>
          <a:blip r:embed="rId13"/>
          <a:srcRect/>
          <a:stretch>
            <a:fillRect/>
          </a:stretch>
        </p:blipFill>
        <p:spPr bwMode="auto">
          <a:xfrm>
            <a:off x="533400" y="119063"/>
            <a:ext cx="860425" cy="871537"/>
          </a:xfrm>
          <a:prstGeom prst="rect">
            <a:avLst/>
          </a:prstGeom>
          <a:noFill/>
          <a:ln w="9525">
            <a:noFill/>
            <a:miter lim="800000"/>
            <a:headEnd/>
            <a:tailEnd/>
          </a:ln>
        </p:spPr>
      </p:pic>
      <p:sp>
        <p:nvSpPr>
          <p:cNvPr id="1034" name="Rectangle 10"/>
          <p:cNvSpPr>
            <a:spLocks noChangeArrowheads="1"/>
          </p:cNvSpPr>
          <p:nvPr userDrawn="1"/>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eaLnBrk="0" fontAlgn="base" hangingPunct="0">
              <a:spcBef>
                <a:spcPct val="0"/>
              </a:spcBef>
              <a:spcAft>
                <a:spcPct val="0"/>
              </a:spcAft>
              <a:defRPr/>
            </a:pPr>
            <a:endParaRPr lang="en-AU" sz="2400">
              <a:solidFill>
                <a:srgbClr val="000000"/>
              </a:solidFill>
            </a:endParaRPr>
          </a:p>
        </p:txBody>
      </p:sp>
      <p:sp>
        <p:nvSpPr>
          <p:cNvPr id="1035" name="Line 11"/>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pic>
        <p:nvPicPr>
          <p:cNvPr id="1030" name="Picture 13" descr="UOM-Rev3D_H_sm"/>
          <p:cNvPicPr>
            <a:picLocks noChangeAspect="1" noChangeArrowheads="1"/>
          </p:cNvPicPr>
          <p:nvPr userDrawn="1"/>
        </p:nvPicPr>
        <p:blipFill>
          <a:blip r:embed="rId14"/>
          <a:srcRect/>
          <a:stretch>
            <a:fillRect/>
          </a:stretch>
        </p:blipFill>
        <p:spPr bwMode="auto">
          <a:xfrm>
            <a:off x="152400" y="107950"/>
            <a:ext cx="2362200" cy="612775"/>
          </a:xfrm>
          <a:prstGeom prst="rect">
            <a:avLst/>
          </a:prstGeom>
          <a:noFill/>
          <a:ln w="9525">
            <a:noFill/>
            <a:miter lim="800000"/>
            <a:headEnd/>
            <a:tailEnd/>
          </a:ln>
        </p:spPr>
      </p:pic>
      <p:sp>
        <p:nvSpPr>
          <p:cNvPr id="1038" name="Line 14"/>
          <p:cNvSpPr>
            <a:spLocks noChangeShapeType="1"/>
          </p:cNvSpPr>
          <p:nvPr userDrawn="1"/>
        </p:nvSpPr>
        <p:spPr bwMode="auto">
          <a:xfrm>
            <a:off x="0" y="6400800"/>
            <a:ext cx="9144000" cy="0"/>
          </a:xfrm>
          <a:prstGeom prst="line">
            <a:avLst/>
          </a:prstGeom>
          <a:noFill/>
          <a:ln w="9525">
            <a:solidFill>
              <a:srgbClr val="003368"/>
            </a:solidFill>
            <a:round/>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1040" name="Rectangle 16"/>
          <p:cNvSpPr>
            <a:spLocks noChangeArrowheads="1"/>
          </p:cNvSpPr>
          <p:nvPr userDrawn="1"/>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eaLnBrk="0" fontAlgn="base" hangingPunct="0">
              <a:spcBef>
                <a:spcPct val="0"/>
              </a:spcBef>
              <a:spcAft>
                <a:spcPct val="0"/>
              </a:spcAft>
              <a:defRPr/>
            </a:pPr>
            <a:endParaRPr lang="en-AU" sz="2400">
              <a:solidFill>
                <a:srgbClr val="000000"/>
              </a:solidFill>
            </a:endParaRPr>
          </a:p>
        </p:txBody>
      </p:sp>
      <p:sp>
        <p:nvSpPr>
          <p:cNvPr id="1033" name="Rectangle 18"/>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9"/>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379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Line 2"/>
          <p:cNvSpPr>
            <a:spLocks noChangeShapeType="1"/>
          </p:cNvSpPr>
          <p:nvPr/>
        </p:nvSpPr>
        <p:spPr bwMode="auto">
          <a:xfrm>
            <a:off x="1812925" y="107950"/>
            <a:ext cx="0" cy="8620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pic>
        <p:nvPicPr>
          <p:cNvPr id="1027" name="Picture 3" descr="UOM-Rev3D_S_sm"/>
          <p:cNvPicPr>
            <a:picLocks noChangeAspect="1" noChangeArrowheads="1"/>
          </p:cNvPicPr>
          <p:nvPr/>
        </p:nvPicPr>
        <p:blipFill>
          <a:blip r:embed="rId14" cstate="print"/>
          <a:srcRect/>
          <a:stretch>
            <a:fillRect/>
          </a:stretch>
        </p:blipFill>
        <p:spPr bwMode="auto">
          <a:xfrm>
            <a:off x="533400" y="119063"/>
            <a:ext cx="860425" cy="871537"/>
          </a:xfrm>
          <a:prstGeom prst="rect">
            <a:avLst/>
          </a:prstGeom>
          <a:noFill/>
          <a:ln w="9525">
            <a:noFill/>
            <a:miter lim="800000"/>
            <a:headEnd/>
            <a:tailEnd/>
          </a:ln>
        </p:spPr>
      </p:pic>
      <p:sp>
        <p:nvSpPr>
          <p:cNvPr id="17412" name="Rectangle 4"/>
          <p:cNvSpPr>
            <a:spLocks noChangeArrowheads="1"/>
          </p:cNvSpPr>
          <p:nvPr/>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cs typeface="Arial" charset="0"/>
            </a:endParaRPr>
          </a:p>
        </p:txBody>
      </p:sp>
      <p:sp>
        <p:nvSpPr>
          <p:cNvPr id="17413" name="Line 5"/>
          <p:cNvSpPr>
            <a:spLocks noChangeShapeType="1"/>
          </p:cNvSpPr>
          <p:nvPr/>
        </p:nvSpPr>
        <p:spPr bwMode="auto">
          <a:xfrm>
            <a:off x="2743200" y="107950"/>
            <a:ext cx="1588" cy="519113"/>
          </a:xfrm>
          <a:prstGeom prst="line">
            <a:avLst/>
          </a:prstGeom>
          <a:noFill/>
          <a:ln w="9525">
            <a:solidFill>
              <a:schemeClr val="bg1"/>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pic>
        <p:nvPicPr>
          <p:cNvPr id="1030" name="Picture 6" descr="UOM-Rev3D_H_sm"/>
          <p:cNvPicPr>
            <a:picLocks noChangeAspect="1" noChangeArrowheads="1"/>
          </p:cNvPicPr>
          <p:nvPr/>
        </p:nvPicPr>
        <p:blipFill>
          <a:blip r:embed="rId15" cstate="print"/>
          <a:srcRect/>
          <a:stretch>
            <a:fillRect/>
          </a:stretch>
        </p:blipFill>
        <p:spPr bwMode="auto">
          <a:xfrm>
            <a:off x="152400" y="107950"/>
            <a:ext cx="2362200" cy="612775"/>
          </a:xfrm>
          <a:prstGeom prst="rect">
            <a:avLst/>
          </a:prstGeom>
          <a:noFill/>
          <a:ln w="9525">
            <a:noFill/>
            <a:miter lim="800000"/>
            <a:headEnd/>
            <a:tailEnd/>
          </a:ln>
        </p:spPr>
      </p:pic>
      <p:sp>
        <p:nvSpPr>
          <p:cNvPr id="17415" name="Line 7"/>
          <p:cNvSpPr>
            <a:spLocks noChangeShapeType="1"/>
          </p:cNvSpPr>
          <p:nvPr/>
        </p:nvSpPr>
        <p:spPr bwMode="auto">
          <a:xfrm>
            <a:off x="0" y="6400800"/>
            <a:ext cx="9144000" cy="0"/>
          </a:xfrm>
          <a:prstGeom prst="line">
            <a:avLst/>
          </a:prstGeom>
          <a:noFill/>
          <a:ln w="9525">
            <a:solidFill>
              <a:srgbClr val="003368"/>
            </a:solidFill>
            <a:round/>
            <a:headEnd/>
            <a:tailEnd/>
          </a:ln>
        </p:spPr>
        <p:txBody>
          <a:bodyPr wrap="none" anchor="ctr"/>
          <a:lstStyle/>
          <a:p>
            <a:pPr eaLnBrk="0" fontAlgn="base" hangingPunct="0">
              <a:spcBef>
                <a:spcPct val="0"/>
              </a:spcBef>
              <a:spcAft>
                <a:spcPct val="0"/>
              </a:spcAft>
              <a:defRPr/>
            </a:pPr>
            <a:endParaRPr lang="en-AU" sz="2400">
              <a:solidFill>
                <a:srgbClr val="000000"/>
              </a:solidFill>
              <a:cs typeface="Arial" charset="0"/>
            </a:endParaRPr>
          </a:p>
        </p:txBody>
      </p:sp>
      <p:sp>
        <p:nvSpPr>
          <p:cNvPr id="17416" name="Rectangle 8"/>
          <p:cNvSpPr>
            <a:spLocks noChangeArrowheads="1"/>
          </p:cNvSpPr>
          <p:nvPr/>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eaLnBrk="0" fontAlgn="base" hangingPunct="0">
              <a:spcBef>
                <a:spcPct val="0"/>
              </a:spcBef>
              <a:spcAft>
                <a:spcPct val="0"/>
              </a:spcAft>
              <a:defRPr/>
            </a:pPr>
            <a:endParaRPr lang="en-US" sz="2400">
              <a:solidFill>
                <a:srgbClr val="000000"/>
              </a:solidFill>
              <a:cs typeface="Arial" charset="0"/>
            </a:endParaRPr>
          </a:p>
        </p:txBody>
      </p:sp>
      <p:sp>
        <p:nvSpPr>
          <p:cNvPr id="1033" name="Rectangle 9"/>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37037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ea typeface="ＭＳ Ｐゴシック" pitchFamily="34" charset="-128"/>
        </a:defRPr>
      </a:lvl2pPr>
      <a:lvl3pPr algn="l" rtl="0" eaLnBrk="0" fontAlgn="base" hangingPunct="0">
        <a:spcBef>
          <a:spcPct val="0"/>
        </a:spcBef>
        <a:spcAft>
          <a:spcPct val="0"/>
        </a:spcAft>
        <a:defRPr sz="2000" b="1">
          <a:solidFill>
            <a:schemeClr val="bg1"/>
          </a:solidFill>
          <a:latin typeface="Arial" charset="0"/>
          <a:ea typeface="ＭＳ Ｐゴシック" pitchFamily="34" charset="-128"/>
        </a:defRPr>
      </a:lvl3pPr>
      <a:lvl4pPr algn="l" rtl="0" eaLnBrk="0" fontAlgn="base" hangingPunct="0">
        <a:spcBef>
          <a:spcPct val="0"/>
        </a:spcBef>
        <a:spcAft>
          <a:spcPct val="0"/>
        </a:spcAft>
        <a:defRPr sz="2000" b="1">
          <a:solidFill>
            <a:schemeClr val="bg1"/>
          </a:solidFill>
          <a:latin typeface="Arial" charset="0"/>
          <a:ea typeface="ＭＳ Ｐゴシック" pitchFamily="34" charset="-128"/>
        </a:defRPr>
      </a:lvl4pPr>
      <a:lvl5pPr algn="l" rtl="0" eaLnBrk="0" fontAlgn="base" hangingPunct="0">
        <a:spcBef>
          <a:spcPct val="0"/>
        </a:spcBef>
        <a:spcAft>
          <a:spcPct val="0"/>
        </a:spcAft>
        <a:defRPr sz="2000" b="1">
          <a:solidFill>
            <a:schemeClr val="bg1"/>
          </a:solidFill>
          <a:latin typeface="Arial" charset="0"/>
          <a:ea typeface="ＭＳ Ｐゴシック" pitchFamily="34" charset="-128"/>
        </a:defRPr>
      </a:lvl5pPr>
      <a:lvl6pPr marL="457200" algn="l" rtl="0" fontAlgn="base">
        <a:spcBef>
          <a:spcPct val="0"/>
        </a:spcBef>
        <a:spcAft>
          <a:spcPct val="0"/>
        </a:spcAft>
        <a:defRPr sz="2000" b="1">
          <a:solidFill>
            <a:schemeClr val="bg1"/>
          </a:solidFill>
          <a:latin typeface="Arial" charset="0"/>
          <a:ea typeface="ＭＳ Ｐゴシック" pitchFamily="34" charset="-128"/>
        </a:defRPr>
      </a:lvl6pPr>
      <a:lvl7pPr marL="914400" algn="l" rtl="0" fontAlgn="base">
        <a:spcBef>
          <a:spcPct val="0"/>
        </a:spcBef>
        <a:spcAft>
          <a:spcPct val="0"/>
        </a:spcAft>
        <a:defRPr sz="2000" b="1">
          <a:solidFill>
            <a:schemeClr val="bg1"/>
          </a:solidFill>
          <a:latin typeface="Arial" charset="0"/>
          <a:ea typeface="ＭＳ Ｐゴシック" pitchFamily="34" charset="-128"/>
        </a:defRPr>
      </a:lvl7pPr>
      <a:lvl8pPr marL="1371600" algn="l" rtl="0" fontAlgn="base">
        <a:spcBef>
          <a:spcPct val="0"/>
        </a:spcBef>
        <a:spcAft>
          <a:spcPct val="0"/>
        </a:spcAft>
        <a:defRPr sz="2000" b="1">
          <a:solidFill>
            <a:schemeClr val="bg1"/>
          </a:solidFill>
          <a:latin typeface="Arial" charset="0"/>
          <a:ea typeface="ＭＳ Ｐゴシック" pitchFamily="34" charset="-128"/>
        </a:defRPr>
      </a:lvl8pPr>
      <a:lvl9pPr marL="1828800" algn="l" rtl="0" fontAlgn="base">
        <a:spcBef>
          <a:spcPct val="0"/>
        </a:spcBef>
        <a:spcAft>
          <a:spcPct val="0"/>
        </a:spcAft>
        <a:defRPr sz="20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8531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records are important</a:t>
            </a:r>
            <a:endParaRPr lang="en-AU" dirty="0"/>
          </a:p>
        </p:txBody>
      </p:sp>
      <p:sp>
        <p:nvSpPr>
          <p:cNvPr id="3" name="Content Placeholder 2"/>
          <p:cNvSpPr>
            <a:spLocks noGrp="1"/>
          </p:cNvSpPr>
          <p:nvPr>
            <p:ph idx="1"/>
          </p:nvPr>
        </p:nvSpPr>
        <p:spPr>
          <a:xfrm>
            <a:off x="457200" y="1371600"/>
            <a:ext cx="8229600" cy="4793704"/>
          </a:xfrm>
        </p:spPr>
        <p:txBody>
          <a:bodyPr>
            <a:normAutofit fontScale="92500" lnSpcReduction="20000"/>
          </a:bodyPr>
          <a:lstStyle/>
          <a:p>
            <a:r>
              <a:rPr lang="en-US" dirty="0" smtClean="0"/>
              <a:t>Records are the documentary evidence of an action or transaction</a:t>
            </a:r>
          </a:p>
          <a:p>
            <a:pPr>
              <a:buNone/>
            </a:pPr>
            <a:endParaRPr lang="en-US" dirty="0" smtClean="0"/>
          </a:p>
          <a:p>
            <a:pPr lvl="1">
              <a:buNone/>
            </a:pPr>
            <a:r>
              <a:rPr lang="en-US" dirty="0" smtClean="0"/>
              <a:t>Information for planning and decision making</a:t>
            </a:r>
          </a:p>
          <a:p>
            <a:pPr lvl="1"/>
            <a:r>
              <a:rPr lang="en-US" dirty="0" smtClean="0"/>
              <a:t>Where is the most recent version of a document?</a:t>
            </a:r>
          </a:p>
          <a:p>
            <a:pPr lvl="1"/>
            <a:r>
              <a:rPr lang="en-US" dirty="0" smtClean="0"/>
              <a:t>How did we present this type of proposal to another client?</a:t>
            </a:r>
          </a:p>
          <a:p>
            <a:pPr lvl="1">
              <a:buNone/>
            </a:pPr>
            <a:endParaRPr lang="en-US" sz="1200" dirty="0" smtClean="0"/>
          </a:p>
          <a:p>
            <a:pPr lvl="1">
              <a:buNone/>
            </a:pPr>
            <a:r>
              <a:rPr lang="en-US" dirty="0" smtClean="0"/>
              <a:t>Evidence to support a position or action</a:t>
            </a:r>
          </a:p>
          <a:p>
            <a:pPr lvl="1"/>
            <a:r>
              <a:rPr lang="en-US" dirty="0" smtClean="0"/>
              <a:t>What was agreed at the last meeting?</a:t>
            </a:r>
          </a:p>
          <a:p>
            <a:pPr lvl="1"/>
            <a:r>
              <a:rPr lang="en-US" dirty="0" smtClean="0"/>
              <a:t>Can we demonstrate that we took action (</a:t>
            </a:r>
            <a:r>
              <a:rPr lang="en-US" dirty="0" err="1" smtClean="0"/>
              <a:t>eg</a:t>
            </a:r>
            <a:r>
              <a:rPr lang="en-US" dirty="0" smtClean="0"/>
              <a:t> paid the account?</a:t>
            </a:r>
          </a:p>
          <a:p>
            <a:pPr lvl="1"/>
            <a:endParaRPr lang="en-US" dirty="0" smtClean="0"/>
          </a:p>
        </p:txBody>
      </p:sp>
    </p:spTree>
    <p:extLst>
      <p:ext uri="{BB962C8B-B14F-4D97-AF65-F5344CB8AC3E}">
        <p14:creationId xmlns:p14="http://schemas.microsoft.com/office/powerpoint/2010/main" val="20576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is everywhere!</a:t>
            </a:r>
            <a:endParaRPr lang="en-AU" dirty="0"/>
          </a:p>
        </p:txBody>
      </p:sp>
      <p:sp>
        <p:nvSpPr>
          <p:cNvPr id="3" name="Content Placeholder 2"/>
          <p:cNvSpPr>
            <a:spLocks noGrp="1"/>
          </p:cNvSpPr>
          <p:nvPr>
            <p:ph idx="1"/>
          </p:nvPr>
        </p:nvSpPr>
        <p:spPr/>
        <p:txBody>
          <a:bodyPr/>
          <a:lstStyle/>
          <a:p>
            <a:r>
              <a:rPr lang="en-US" dirty="0" smtClean="0"/>
              <a:t>Active participation by each staff member</a:t>
            </a:r>
          </a:p>
          <a:p>
            <a:pPr lvl="1"/>
            <a:r>
              <a:rPr lang="en-US" dirty="0" smtClean="0"/>
              <a:t>Create or capture a record</a:t>
            </a:r>
          </a:p>
          <a:p>
            <a:pPr lvl="1"/>
            <a:r>
              <a:rPr lang="en-US" dirty="0" smtClean="0"/>
              <a:t>Store safely and securely</a:t>
            </a:r>
          </a:p>
          <a:p>
            <a:pPr lvl="1"/>
            <a:r>
              <a:rPr lang="en-US" dirty="0" smtClean="0"/>
              <a:t>Make sure it is accessible appropriately</a:t>
            </a:r>
          </a:p>
          <a:p>
            <a:pPr lvl="1"/>
            <a:r>
              <a:rPr lang="en-US" dirty="0" smtClean="0"/>
              <a:t>Keep it for the right length of time</a:t>
            </a:r>
          </a:p>
          <a:p>
            <a:pPr lvl="1">
              <a:buNone/>
            </a:pPr>
            <a:endParaRPr lang="en-US" dirty="0" smtClean="0"/>
          </a:p>
          <a:p>
            <a:pPr lvl="1"/>
            <a:endParaRPr lang="en-US" dirty="0" smtClean="0"/>
          </a:p>
          <a:p>
            <a:pPr lvl="1"/>
            <a:endParaRPr lang="en-AU" dirty="0"/>
          </a:p>
        </p:txBody>
      </p:sp>
    </p:spTree>
    <p:extLst>
      <p:ext uri="{BB962C8B-B14F-4D97-AF65-F5344CB8AC3E}">
        <p14:creationId xmlns:p14="http://schemas.microsoft.com/office/powerpoint/2010/main" val="181842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609600"/>
          </a:xfrm>
        </p:spPr>
        <p:txBody>
          <a:bodyPr/>
          <a:lstStyle/>
          <a:p>
            <a:r>
              <a:rPr lang="en-US" dirty="0" smtClean="0"/>
              <a:t>University records … </a:t>
            </a:r>
            <a:endParaRPr lang="en-AU" dirty="0"/>
          </a:p>
        </p:txBody>
      </p:sp>
      <p:sp>
        <p:nvSpPr>
          <p:cNvPr id="3" name="Content Placeholder 2"/>
          <p:cNvSpPr>
            <a:spLocks noGrp="1"/>
          </p:cNvSpPr>
          <p:nvPr>
            <p:ph idx="1"/>
          </p:nvPr>
        </p:nvSpPr>
        <p:spPr>
          <a:xfrm>
            <a:off x="533400" y="990601"/>
            <a:ext cx="4191000" cy="4953000"/>
          </a:xfrm>
        </p:spPr>
        <p:txBody>
          <a:bodyPr/>
          <a:lstStyle/>
          <a:p>
            <a:endParaRPr lang="en-US" sz="2000" kern="1200" dirty="0" smtClean="0">
              <a:latin typeface="Arial" charset="0"/>
            </a:endParaRPr>
          </a:p>
          <a:p>
            <a:endParaRPr lang="en-US" sz="2000" kern="1200" dirty="0" smtClean="0">
              <a:latin typeface="Arial" charset="0"/>
            </a:endParaRPr>
          </a:p>
          <a:p>
            <a:endParaRPr lang="en-AU" sz="2000" kern="1200" dirty="0" smtClean="0">
              <a:latin typeface="Arial" charset="0"/>
            </a:endParaRPr>
          </a:p>
        </p:txBody>
      </p:sp>
      <p:sp>
        <p:nvSpPr>
          <p:cNvPr id="10" name="Text Placeholder 9"/>
          <p:cNvSpPr>
            <a:spLocks noGrp="1"/>
          </p:cNvSpPr>
          <p:nvPr>
            <p:ph type="body" sz="half" idx="2"/>
          </p:nvPr>
        </p:nvSpPr>
        <p:spPr>
          <a:xfrm>
            <a:off x="5410200" y="1676400"/>
            <a:ext cx="3313113" cy="3733800"/>
          </a:xfrm>
        </p:spPr>
        <p:txBody>
          <a:bodyPr/>
          <a:lstStyle/>
          <a:p>
            <a:pPr marL="342000" indent="-342000">
              <a:buFont typeface="Arial" pitchFamily="34" charset="0"/>
              <a:buChar char="•"/>
            </a:pPr>
            <a:endParaRPr lang="en-US" sz="2000" dirty="0" smtClean="0"/>
          </a:p>
          <a:p>
            <a:pPr marL="342000" indent="-342000">
              <a:buFont typeface="Arial" pitchFamily="34" charset="0"/>
              <a:buChar char="•"/>
            </a:pPr>
            <a:r>
              <a:rPr lang="en-US" sz="2000" dirty="0" smtClean="0"/>
              <a:t>Well</a:t>
            </a:r>
            <a:r>
              <a:rPr lang="en-US" sz="2000" kern="1200" dirty="0" smtClean="0"/>
              <a:t> managed</a:t>
            </a:r>
          </a:p>
          <a:p>
            <a:pPr marL="342000" indent="-342000">
              <a:buFont typeface="Arial" pitchFamily="34" charset="0"/>
              <a:buChar char="•"/>
            </a:pPr>
            <a:r>
              <a:rPr lang="en-US" sz="2000" kern="1200" dirty="0" smtClean="0"/>
              <a:t>Accessible</a:t>
            </a:r>
          </a:p>
          <a:p>
            <a:pPr marL="342000" indent="-342000">
              <a:buFont typeface="Arial" pitchFamily="34" charset="0"/>
              <a:buChar char="•"/>
            </a:pPr>
            <a:r>
              <a:rPr lang="en-US" sz="2000" kern="1200" dirty="0" err="1" smtClean="0"/>
              <a:t>Utilised</a:t>
            </a:r>
            <a:endParaRPr lang="en-US" sz="2000" kern="1200" dirty="0" smtClean="0"/>
          </a:p>
          <a:p>
            <a:pPr marL="342000" indent="-342000">
              <a:buFont typeface="Arial" pitchFamily="34" charset="0"/>
              <a:buChar char="•"/>
            </a:pPr>
            <a:r>
              <a:rPr lang="en-US" sz="2000" kern="1200" dirty="0" smtClean="0"/>
              <a:t>Digital</a:t>
            </a:r>
          </a:p>
          <a:p>
            <a:endParaRPr lang="en-AU" dirty="0"/>
          </a:p>
        </p:txBody>
      </p:sp>
      <p:pic>
        <p:nvPicPr>
          <p:cNvPr id="11" name="Picture 7" descr="C:\Documents and Settings\kdan\Local Settings\Temporary Internet Files\Content.IE5\ZEN4FLGG\MP900442210[1].jpg"/>
          <p:cNvPicPr>
            <a:picLocks noChangeAspect="1" noChangeArrowheads="1"/>
          </p:cNvPicPr>
          <p:nvPr/>
        </p:nvPicPr>
        <p:blipFill>
          <a:blip r:embed="rId2"/>
          <a:srcRect/>
          <a:stretch>
            <a:fillRect/>
          </a:stretch>
        </p:blipFill>
        <p:spPr bwMode="auto">
          <a:xfrm>
            <a:off x="228600" y="1676400"/>
            <a:ext cx="5144511" cy="3419588"/>
          </a:xfrm>
          <a:prstGeom prst="rect">
            <a:avLst/>
          </a:prstGeom>
          <a:noFill/>
        </p:spPr>
      </p:pic>
    </p:spTree>
    <p:extLst>
      <p:ext uri="{BB962C8B-B14F-4D97-AF65-F5344CB8AC3E}">
        <p14:creationId xmlns:p14="http://schemas.microsoft.com/office/powerpoint/2010/main" val="1157317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 more effective business</a:t>
            </a:r>
            <a:endParaRPr lang="en-AU" dirty="0"/>
          </a:p>
        </p:txBody>
      </p:sp>
      <p:sp>
        <p:nvSpPr>
          <p:cNvPr id="3" name="Content Placeholder 2"/>
          <p:cNvSpPr>
            <a:spLocks noGrp="1"/>
          </p:cNvSpPr>
          <p:nvPr>
            <p:ph idx="1"/>
          </p:nvPr>
        </p:nvSpPr>
        <p:spPr/>
        <p:txBody>
          <a:bodyPr/>
          <a:lstStyle/>
          <a:p>
            <a:pPr>
              <a:spcBef>
                <a:spcPts val="1200"/>
              </a:spcBef>
            </a:pPr>
            <a:r>
              <a:rPr lang="en-US" sz="2000" kern="1200" dirty="0" smtClean="0">
                <a:latin typeface="Arial" charset="0"/>
              </a:rPr>
              <a:t>Improved </a:t>
            </a:r>
            <a:r>
              <a:rPr lang="en-US" sz="2000" kern="1200" dirty="0" smtClean="0">
                <a:solidFill>
                  <a:schemeClr val="accent6">
                    <a:lumMod val="60000"/>
                    <a:lumOff val="40000"/>
                  </a:schemeClr>
                </a:solidFill>
                <a:latin typeface="Arial" charset="0"/>
              </a:rPr>
              <a:t>decision making </a:t>
            </a:r>
            <a:r>
              <a:rPr lang="en-US" sz="2000" kern="1200" dirty="0" smtClean="0">
                <a:latin typeface="Arial" charset="0"/>
              </a:rPr>
              <a:t>when using reliable records in context</a:t>
            </a:r>
          </a:p>
          <a:p>
            <a:pPr>
              <a:spcBef>
                <a:spcPts val="1200"/>
              </a:spcBef>
            </a:pPr>
            <a:r>
              <a:rPr lang="en-US" sz="2000" kern="1200" dirty="0" smtClean="0">
                <a:latin typeface="Arial" charset="0"/>
              </a:rPr>
              <a:t>Better </a:t>
            </a:r>
            <a:r>
              <a:rPr lang="en-US" sz="2000" kern="1200" dirty="0" smtClean="0">
                <a:solidFill>
                  <a:schemeClr val="accent6">
                    <a:lumMod val="60000"/>
                    <a:lumOff val="40000"/>
                  </a:schemeClr>
                </a:solidFill>
                <a:latin typeface="Arial" charset="0"/>
              </a:rPr>
              <a:t>information</a:t>
            </a:r>
            <a:r>
              <a:rPr lang="en-US" sz="2000" kern="1200" dirty="0" smtClean="0">
                <a:latin typeface="Arial" charset="0"/>
              </a:rPr>
              <a:t> </a:t>
            </a:r>
            <a:r>
              <a:rPr lang="en-US" sz="2000" kern="1200" dirty="0" smtClean="0">
                <a:solidFill>
                  <a:schemeClr val="accent6">
                    <a:lumMod val="60000"/>
                    <a:lumOff val="40000"/>
                  </a:schemeClr>
                </a:solidFill>
                <a:latin typeface="Arial" charset="0"/>
              </a:rPr>
              <a:t>sharing</a:t>
            </a:r>
            <a:r>
              <a:rPr lang="en-US" sz="2000" kern="1200" dirty="0" smtClean="0">
                <a:latin typeface="Arial" charset="0"/>
              </a:rPr>
              <a:t> and less duplication</a:t>
            </a:r>
          </a:p>
          <a:p>
            <a:pPr>
              <a:spcBef>
                <a:spcPts val="1200"/>
              </a:spcBef>
            </a:pPr>
            <a:r>
              <a:rPr lang="en-US" sz="2000" kern="1200" dirty="0" smtClean="0">
                <a:solidFill>
                  <a:schemeClr val="accent6">
                    <a:lumMod val="60000"/>
                    <a:lumOff val="40000"/>
                  </a:schemeClr>
                </a:solidFill>
                <a:latin typeface="Arial" charset="0"/>
              </a:rPr>
              <a:t>Accountability</a:t>
            </a:r>
            <a:r>
              <a:rPr lang="en-US" sz="2000" kern="1200" dirty="0" smtClean="0">
                <a:latin typeface="Arial" charset="0"/>
              </a:rPr>
              <a:t> in recording decisions and actions</a:t>
            </a:r>
          </a:p>
          <a:p>
            <a:pPr>
              <a:spcBef>
                <a:spcPts val="1200"/>
              </a:spcBef>
            </a:pPr>
            <a:r>
              <a:rPr lang="en-US" sz="2000" kern="1200" dirty="0" smtClean="0">
                <a:solidFill>
                  <a:schemeClr val="accent6">
                    <a:lumMod val="60000"/>
                    <a:lumOff val="40000"/>
                  </a:schemeClr>
                </a:solidFill>
                <a:latin typeface="Arial" charset="0"/>
              </a:rPr>
              <a:t>Reduced storage </a:t>
            </a:r>
            <a:r>
              <a:rPr lang="en-US" sz="2000" kern="1200" dirty="0" smtClean="0">
                <a:latin typeface="Arial" charset="0"/>
              </a:rPr>
              <a:t>and space requirements with appropriate disposal and use of electronic records</a:t>
            </a:r>
          </a:p>
          <a:p>
            <a:pPr>
              <a:spcBef>
                <a:spcPts val="1200"/>
              </a:spcBef>
            </a:pPr>
            <a:r>
              <a:rPr lang="en-US" sz="2000" kern="1200" dirty="0" smtClean="0">
                <a:latin typeface="Arial" charset="0"/>
              </a:rPr>
              <a:t>Improved </a:t>
            </a:r>
            <a:r>
              <a:rPr lang="en-US" sz="2000" kern="1200" dirty="0" smtClean="0">
                <a:solidFill>
                  <a:schemeClr val="accent6">
                    <a:lumMod val="60000"/>
                    <a:lumOff val="40000"/>
                  </a:schemeClr>
                </a:solidFill>
                <a:latin typeface="Arial" charset="0"/>
              </a:rPr>
              <a:t>information security </a:t>
            </a:r>
            <a:r>
              <a:rPr lang="en-US" sz="2000" kern="1200" dirty="0" smtClean="0">
                <a:latin typeface="Arial" charset="0"/>
              </a:rPr>
              <a:t>and reduced risk</a:t>
            </a:r>
          </a:p>
          <a:p>
            <a:pPr>
              <a:spcBef>
                <a:spcPts val="1200"/>
              </a:spcBef>
            </a:pPr>
            <a:r>
              <a:rPr lang="en-US" sz="2000" kern="1200" dirty="0" smtClean="0">
                <a:latin typeface="Arial" charset="0"/>
              </a:rPr>
              <a:t>Better </a:t>
            </a:r>
            <a:r>
              <a:rPr lang="en-US" sz="2000" kern="1200" dirty="0" smtClean="0">
                <a:solidFill>
                  <a:schemeClr val="accent6">
                    <a:lumMod val="60000"/>
                    <a:lumOff val="40000"/>
                  </a:schemeClr>
                </a:solidFill>
                <a:latin typeface="Arial" charset="0"/>
              </a:rPr>
              <a:t>business continuity </a:t>
            </a:r>
            <a:r>
              <a:rPr lang="en-US" sz="2000" kern="1200" dirty="0" smtClean="0">
                <a:latin typeface="Arial" charset="0"/>
              </a:rPr>
              <a:t>with well supported electronic records</a:t>
            </a:r>
          </a:p>
          <a:p>
            <a:pPr>
              <a:spcBef>
                <a:spcPts val="1200"/>
              </a:spcBef>
            </a:pPr>
            <a:r>
              <a:rPr lang="en-US" sz="2000" kern="1200" dirty="0" smtClean="0">
                <a:latin typeface="Arial" charset="0"/>
              </a:rPr>
              <a:t>More </a:t>
            </a:r>
            <a:r>
              <a:rPr lang="en-US" sz="2000" kern="1200" dirty="0" smtClean="0">
                <a:solidFill>
                  <a:schemeClr val="accent6">
                    <a:lumMod val="60000"/>
                    <a:lumOff val="40000"/>
                  </a:schemeClr>
                </a:solidFill>
                <a:latin typeface="Arial" charset="0"/>
              </a:rPr>
              <a:t>effective compliance </a:t>
            </a:r>
            <a:r>
              <a:rPr lang="en-US" sz="2000" kern="1200" dirty="0" smtClean="0">
                <a:latin typeface="Arial" charset="0"/>
              </a:rPr>
              <a:t>and ability to meet Freedom of Information, Privacy and Public Records legislative requirements</a:t>
            </a:r>
            <a:endParaRPr lang="en-AU" sz="2000" kern="1200" dirty="0" smtClean="0">
              <a:latin typeface="Arial" charset="0"/>
            </a:endParaRPr>
          </a:p>
        </p:txBody>
      </p:sp>
    </p:spTree>
    <p:extLst>
      <p:ext uri="{BB962C8B-B14F-4D97-AF65-F5344CB8AC3E}">
        <p14:creationId xmlns:p14="http://schemas.microsoft.com/office/powerpoint/2010/main" val="264770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250</Words>
  <Application>Microsoft Office PowerPoint</Application>
  <PresentationFormat>On-screen Show (4:3)</PresentationFormat>
  <Paragraphs>37</Paragraphs>
  <Slides>5</Slides>
  <Notes>2</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Office Theme</vt:lpstr>
      <vt:lpstr>Blank Presentation</vt:lpstr>
      <vt:lpstr>1_Blank Presentation</vt:lpstr>
      <vt:lpstr>PowerPoint Presentation</vt:lpstr>
      <vt:lpstr>Why records are important</vt:lpstr>
      <vt:lpstr>Responsibility is everywhere!</vt:lpstr>
      <vt:lpstr>University records … </vt:lpstr>
      <vt:lpstr>Benefits – more effective business</vt:lpstr>
    </vt:vector>
  </TitlesOfParts>
  <Company>The University of Melbourne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Dan</dc:creator>
  <cp:lastModifiedBy>Kathryn Dan</cp:lastModifiedBy>
  <cp:revision>1</cp:revision>
  <dcterms:created xsi:type="dcterms:W3CDTF">2014-05-18T22:47:48Z</dcterms:created>
  <dcterms:modified xsi:type="dcterms:W3CDTF">2014-05-18T22:54:23Z</dcterms:modified>
</cp:coreProperties>
</file>