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3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4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  <p:sldMasterId id="2147483767" r:id="rId4"/>
    <p:sldMasterId id="2147483788" r:id="rId5"/>
    <p:sldMasterId id="2147483813" r:id="rId6"/>
  </p:sldMasterIdLst>
  <p:notesMasterIdLst>
    <p:notesMasterId r:id="rId32"/>
  </p:notesMasterIdLst>
  <p:sldIdLst>
    <p:sldId id="285" r:id="rId7"/>
    <p:sldId id="323" r:id="rId8"/>
    <p:sldId id="328" r:id="rId9"/>
    <p:sldId id="288" r:id="rId10"/>
    <p:sldId id="289" r:id="rId11"/>
    <p:sldId id="294" r:id="rId12"/>
    <p:sldId id="341" r:id="rId13"/>
    <p:sldId id="329" r:id="rId14"/>
    <p:sldId id="256" r:id="rId15"/>
    <p:sldId id="258" r:id="rId16"/>
    <p:sldId id="260" r:id="rId17"/>
    <p:sldId id="264" r:id="rId18"/>
    <p:sldId id="261" r:id="rId19"/>
    <p:sldId id="275" r:id="rId20"/>
    <p:sldId id="262" r:id="rId21"/>
    <p:sldId id="273" r:id="rId22"/>
    <p:sldId id="270" r:id="rId23"/>
    <p:sldId id="269" r:id="rId24"/>
    <p:sldId id="274" r:id="rId25"/>
    <p:sldId id="325" r:id="rId26"/>
    <p:sldId id="338" r:id="rId27"/>
    <p:sldId id="340" r:id="rId28"/>
    <p:sldId id="257" r:id="rId29"/>
    <p:sldId id="339" r:id="rId30"/>
    <p:sldId id="271" r:id="rId31"/>
  </p:sldIdLst>
  <p:sldSz cx="12192000" cy="6858000"/>
  <p:notesSz cx="6807200" cy="99393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4693" autoAdjust="0"/>
    <p:restoredTop sz="94503" autoAdjust="0"/>
  </p:normalViewPr>
  <p:slideViewPr>
    <p:cSldViewPr snapToGrid="0">
      <p:cViewPr varScale="1">
        <p:scale>
          <a:sx n="103" d="100"/>
          <a:sy n="103" d="100"/>
        </p:scale>
        <p:origin x="114" y="22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theme" Target="theme/theme1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image" Target="../media/image35.png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image" Target="../media/image35.png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1">
  <dgm:title val=""/>
  <dgm:desc val=""/>
  <dgm:catLst>
    <dgm:cat type="accent3" pri="11100"/>
  </dgm:catLst>
  <dgm:styleLbl name="node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3">
        <a:alpha val="4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5BE62EA-3FE1-4575-ABEF-20DC0A7D3FA7}" type="doc">
      <dgm:prSet loTypeId="urn:microsoft.com/office/officeart/2005/8/layout/hList7" loCatId="list" qsTypeId="urn:microsoft.com/office/officeart/2005/8/quickstyle/simple1" qsCatId="simple" csTypeId="urn:microsoft.com/office/officeart/2005/8/colors/accent3_1" csCatId="accent3" phldr="1"/>
      <dgm:spPr/>
      <dgm:t>
        <a:bodyPr/>
        <a:lstStyle/>
        <a:p>
          <a:endParaRPr lang="en-AU"/>
        </a:p>
      </dgm:t>
    </dgm:pt>
    <dgm:pt modelId="{AB284052-847D-4170-8344-AAD21555F6EB}">
      <dgm:prSet phldrT="[Text]"/>
      <dgm:spPr/>
      <dgm:t>
        <a:bodyPr/>
        <a:lstStyle/>
        <a:p>
          <a:r>
            <a:rPr lang="en-AU" dirty="0"/>
            <a:t>Over 260 sites across the university</a:t>
          </a:r>
        </a:p>
      </dgm:t>
    </dgm:pt>
    <dgm:pt modelId="{24350282-6064-440D-98DB-E9233B32FF85}" type="parTrans" cxnId="{2D2F5230-C494-4AA4-8AF9-53507DD47607}">
      <dgm:prSet/>
      <dgm:spPr/>
      <dgm:t>
        <a:bodyPr/>
        <a:lstStyle/>
        <a:p>
          <a:endParaRPr lang="en-AU"/>
        </a:p>
      </dgm:t>
    </dgm:pt>
    <dgm:pt modelId="{DC04256F-ED43-4BF4-B709-D152E58FFEBC}" type="sibTrans" cxnId="{2D2F5230-C494-4AA4-8AF9-53507DD47607}">
      <dgm:prSet/>
      <dgm:spPr/>
      <dgm:t>
        <a:bodyPr/>
        <a:lstStyle/>
        <a:p>
          <a:endParaRPr lang="en-AU"/>
        </a:p>
      </dgm:t>
    </dgm:pt>
    <dgm:pt modelId="{07303A8A-D90D-4DDE-B837-4DB465AC82B8}">
      <dgm:prSet phldrT="[Text]"/>
      <dgm:spPr/>
      <dgm:t>
        <a:bodyPr/>
        <a:lstStyle/>
        <a:p>
          <a:r>
            <a:rPr lang="en-AU" dirty="0"/>
            <a:t>Over 1300 users</a:t>
          </a:r>
        </a:p>
      </dgm:t>
    </dgm:pt>
    <dgm:pt modelId="{8F92F122-FD3E-454E-BC67-6CAD6F8FB377}" type="parTrans" cxnId="{2DF0B5E0-3CF4-4429-947A-81B9D109C496}">
      <dgm:prSet/>
      <dgm:spPr/>
      <dgm:t>
        <a:bodyPr/>
        <a:lstStyle/>
        <a:p>
          <a:endParaRPr lang="en-AU"/>
        </a:p>
      </dgm:t>
    </dgm:pt>
    <dgm:pt modelId="{53D1372C-521F-4976-A34D-14DA7525A897}" type="sibTrans" cxnId="{2DF0B5E0-3CF4-4429-947A-81B9D109C496}">
      <dgm:prSet/>
      <dgm:spPr/>
      <dgm:t>
        <a:bodyPr/>
        <a:lstStyle/>
        <a:p>
          <a:endParaRPr lang="en-AU"/>
        </a:p>
      </dgm:t>
    </dgm:pt>
    <dgm:pt modelId="{1BD1D5AD-9C0E-4F09-A9CF-CD09DF888330}">
      <dgm:prSet phldrT="[Text]"/>
      <dgm:spPr/>
      <dgm:t>
        <a:bodyPr/>
        <a:lstStyle/>
        <a:p>
          <a:r>
            <a:rPr lang="en-AU" dirty="0"/>
            <a:t>Transition to BAU – Knowledge transfer</a:t>
          </a:r>
        </a:p>
      </dgm:t>
    </dgm:pt>
    <dgm:pt modelId="{78FAF9A2-8E2E-4837-B4C9-8AC728FB6A70}" type="parTrans" cxnId="{3F769FA8-14E4-4D9C-B7C2-940DFA4A2B51}">
      <dgm:prSet/>
      <dgm:spPr/>
      <dgm:t>
        <a:bodyPr/>
        <a:lstStyle/>
        <a:p>
          <a:endParaRPr lang="en-AU"/>
        </a:p>
      </dgm:t>
    </dgm:pt>
    <dgm:pt modelId="{ECBA72EA-2463-484E-9240-619F500F24F2}" type="sibTrans" cxnId="{3F769FA8-14E4-4D9C-B7C2-940DFA4A2B51}">
      <dgm:prSet/>
      <dgm:spPr/>
      <dgm:t>
        <a:bodyPr/>
        <a:lstStyle/>
        <a:p>
          <a:endParaRPr lang="en-AU"/>
        </a:p>
      </dgm:t>
    </dgm:pt>
    <dgm:pt modelId="{E534267E-83DB-4881-9102-E2F441E7B267}">
      <dgm:prSet phldrT="[Text]"/>
      <dgm:spPr/>
      <dgm:t>
        <a:bodyPr/>
        <a:lstStyle/>
        <a:p>
          <a:r>
            <a:rPr lang="en-AU" dirty="0"/>
            <a:t>What’s coming?</a:t>
          </a:r>
        </a:p>
      </dgm:t>
    </dgm:pt>
    <dgm:pt modelId="{7FFDEA84-57D2-4E31-B541-57DB5F6F5E24}" type="parTrans" cxnId="{04DC304B-7251-4BE7-9166-B293C72CD514}">
      <dgm:prSet/>
      <dgm:spPr/>
      <dgm:t>
        <a:bodyPr/>
        <a:lstStyle/>
        <a:p>
          <a:endParaRPr lang="en-AU"/>
        </a:p>
      </dgm:t>
    </dgm:pt>
    <dgm:pt modelId="{F06DFF43-2BE5-4B9B-BB3F-51DAF15A15DB}" type="sibTrans" cxnId="{04DC304B-7251-4BE7-9166-B293C72CD514}">
      <dgm:prSet/>
      <dgm:spPr/>
      <dgm:t>
        <a:bodyPr/>
        <a:lstStyle/>
        <a:p>
          <a:endParaRPr lang="en-AU"/>
        </a:p>
      </dgm:t>
    </dgm:pt>
    <dgm:pt modelId="{685653CA-5682-4806-867E-DDA6DC84707B}">
      <dgm:prSet phldrT="[Text]"/>
      <dgm:spPr/>
      <dgm:t>
        <a:bodyPr/>
        <a:lstStyle/>
        <a:p>
          <a:r>
            <a:rPr lang="en-AU" dirty="0"/>
            <a:t>Skype Sessions</a:t>
          </a:r>
        </a:p>
      </dgm:t>
    </dgm:pt>
    <dgm:pt modelId="{DD5DBD24-C876-40F1-BB4E-1D827D03D708}" type="parTrans" cxnId="{3392BD75-563A-4730-A21B-A4E062BD1AB0}">
      <dgm:prSet/>
      <dgm:spPr/>
      <dgm:t>
        <a:bodyPr/>
        <a:lstStyle/>
        <a:p>
          <a:endParaRPr lang="en-AU"/>
        </a:p>
      </dgm:t>
    </dgm:pt>
    <dgm:pt modelId="{5B59333B-E756-4989-A073-385A26A48304}" type="sibTrans" cxnId="{3392BD75-563A-4730-A21B-A4E062BD1AB0}">
      <dgm:prSet/>
      <dgm:spPr/>
      <dgm:t>
        <a:bodyPr/>
        <a:lstStyle/>
        <a:p>
          <a:endParaRPr lang="en-AU"/>
        </a:p>
      </dgm:t>
    </dgm:pt>
    <dgm:pt modelId="{D7DE7798-E65B-45A8-B1FB-356C78838BED}">
      <dgm:prSet phldrT="[Text]"/>
      <dgm:spPr/>
      <dgm:t>
        <a:bodyPr/>
        <a:lstStyle/>
        <a:p>
          <a:r>
            <a:rPr lang="en-AU" dirty="0"/>
            <a:t>Need help?</a:t>
          </a:r>
        </a:p>
      </dgm:t>
    </dgm:pt>
    <dgm:pt modelId="{72AF4A25-769B-4EC6-B2FB-FFA1A8ACA48E}" type="parTrans" cxnId="{8CB2C927-6CAF-4CD6-9820-4E68D8A0C144}">
      <dgm:prSet/>
      <dgm:spPr/>
      <dgm:t>
        <a:bodyPr/>
        <a:lstStyle/>
        <a:p>
          <a:endParaRPr lang="en-AU"/>
        </a:p>
      </dgm:t>
    </dgm:pt>
    <dgm:pt modelId="{574946DD-F785-45FD-8E1F-DAB40BC5F923}" type="sibTrans" cxnId="{8CB2C927-6CAF-4CD6-9820-4E68D8A0C144}">
      <dgm:prSet/>
      <dgm:spPr/>
      <dgm:t>
        <a:bodyPr/>
        <a:lstStyle/>
        <a:p>
          <a:endParaRPr lang="en-AU"/>
        </a:p>
      </dgm:t>
    </dgm:pt>
    <dgm:pt modelId="{216AC0AA-1EC2-47F8-9076-AE9B508A2961}" type="pres">
      <dgm:prSet presAssocID="{B5BE62EA-3FE1-4575-ABEF-20DC0A7D3FA7}" presName="Name0" presStyleCnt="0">
        <dgm:presLayoutVars>
          <dgm:dir/>
          <dgm:resizeHandles val="exact"/>
        </dgm:presLayoutVars>
      </dgm:prSet>
      <dgm:spPr/>
    </dgm:pt>
    <dgm:pt modelId="{30A2770F-1C20-4A40-9846-EACAED3FB0C9}" type="pres">
      <dgm:prSet presAssocID="{B5BE62EA-3FE1-4575-ABEF-20DC0A7D3FA7}" presName="fgShape" presStyleLbl="fgShp" presStyleIdx="0" presStyleCnt="1"/>
      <dgm:spPr/>
    </dgm:pt>
    <dgm:pt modelId="{95F7B749-699B-4BB0-8241-2857E70EE2BF}" type="pres">
      <dgm:prSet presAssocID="{B5BE62EA-3FE1-4575-ABEF-20DC0A7D3FA7}" presName="linComp" presStyleCnt="0"/>
      <dgm:spPr/>
    </dgm:pt>
    <dgm:pt modelId="{B63A673F-9588-4DAD-9C67-E9B19E5D6E15}" type="pres">
      <dgm:prSet presAssocID="{AB284052-847D-4170-8344-AAD21555F6EB}" presName="compNode" presStyleCnt="0"/>
      <dgm:spPr/>
    </dgm:pt>
    <dgm:pt modelId="{4F8DDC67-D2B9-4107-B25A-CB348902C280}" type="pres">
      <dgm:prSet presAssocID="{AB284052-847D-4170-8344-AAD21555F6EB}" presName="bkgdShape" presStyleLbl="node1" presStyleIdx="0" presStyleCnt="6"/>
      <dgm:spPr/>
    </dgm:pt>
    <dgm:pt modelId="{BF420974-7471-4177-92C4-152554EB4BE1}" type="pres">
      <dgm:prSet presAssocID="{AB284052-847D-4170-8344-AAD21555F6EB}" presName="nodeTx" presStyleLbl="node1" presStyleIdx="0" presStyleCnt="6">
        <dgm:presLayoutVars>
          <dgm:bulletEnabled val="1"/>
        </dgm:presLayoutVars>
      </dgm:prSet>
      <dgm:spPr/>
    </dgm:pt>
    <dgm:pt modelId="{201A7D87-C165-4664-AD23-6572A53B31E4}" type="pres">
      <dgm:prSet presAssocID="{AB284052-847D-4170-8344-AAD21555F6EB}" presName="invisiNode" presStyleLbl="node1" presStyleIdx="0" presStyleCnt="6"/>
      <dgm:spPr/>
    </dgm:pt>
    <dgm:pt modelId="{C6CE53C6-5F59-4FAE-9A82-729ECC6702D9}" type="pres">
      <dgm:prSet presAssocID="{AB284052-847D-4170-8344-AAD21555F6EB}" presName="imagNode" presStyleLbl="fgImgPlace1" presStyleIdx="0" presStyleCnt="6"/>
      <dgm:spPr>
        <a:blipFill>
          <a:blip xmlns:r="http://schemas.openxmlformats.org/officeDocument/2006/relationships" r:embed="rId1"/>
          <a:srcRect/>
          <a:stretch>
            <a:fillRect l="-1000" r="-1000"/>
          </a:stretch>
        </a:blipFill>
      </dgm:spPr>
    </dgm:pt>
    <dgm:pt modelId="{8D37FC8D-64DD-45A4-ACA6-8EF161FB4424}" type="pres">
      <dgm:prSet presAssocID="{DC04256F-ED43-4BF4-B709-D152E58FFEBC}" presName="sibTrans" presStyleLbl="sibTrans2D1" presStyleIdx="0" presStyleCnt="0"/>
      <dgm:spPr/>
    </dgm:pt>
    <dgm:pt modelId="{32472940-22B4-43FF-B052-08B0A88DABD2}" type="pres">
      <dgm:prSet presAssocID="{07303A8A-D90D-4DDE-B837-4DB465AC82B8}" presName="compNode" presStyleCnt="0"/>
      <dgm:spPr/>
    </dgm:pt>
    <dgm:pt modelId="{EEBD31D9-9437-4D81-9D58-5EE8A949C698}" type="pres">
      <dgm:prSet presAssocID="{07303A8A-D90D-4DDE-B837-4DB465AC82B8}" presName="bkgdShape" presStyleLbl="node1" presStyleIdx="1" presStyleCnt="6"/>
      <dgm:spPr/>
    </dgm:pt>
    <dgm:pt modelId="{0244D300-3D8D-49AA-83AA-D3AEE7CD0D20}" type="pres">
      <dgm:prSet presAssocID="{07303A8A-D90D-4DDE-B837-4DB465AC82B8}" presName="nodeTx" presStyleLbl="node1" presStyleIdx="1" presStyleCnt="6">
        <dgm:presLayoutVars>
          <dgm:bulletEnabled val="1"/>
        </dgm:presLayoutVars>
      </dgm:prSet>
      <dgm:spPr/>
    </dgm:pt>
    <dgm:pt modelId="{064828C6-2ACF-4982-8C96-B8943E164627}" type="pres">
      <dgm:prSet presAssocID="{07303A8A-D90D-4DDE-B837-4DB465AC82B8}" presName="invisiNode" presStyleLbl="node1" presStyleIdx="1" presStyleCnt="6"/>
      <dgm:spPr/>
    </dgm:pt>
    <dgm:pt modelId="{B0E81FCA-FB3D-4501-8681-63D582BC3F65}" type="pres">
      <dgm:prSet presAssocID="{07303A8A-D90D-4DDE-B837-4DB465AC82B8}" presName="imagNode" presStyleLbl="fgImgPlace1" presStyleIdx="1" presStyleCnt="6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8E939B39-DD7A-4F2A-9206-5E79450EAFD2}" type="pres">
      <dgm:prSet presAssocID="{53D1372C-521F-4976-A34D-14DA7525A897}" presName="sibTrans" presStyleLbl="sibTrans2D1" presStyleIdx="0" presStyleCnt="0"/>
      <dgm:spPr/>
    </dgm:pt>
    <dgm:pt modelId="{B9230335-FBA6-4FA9-878F-2178A208D5DD}" type="pres">
      <dgm:prSet presAssocID="{685653CA-5682-4806-867E-DDA6DC84707B}" presName="compNode" presStyleCnt="0"/>
      <dgm:spPr/>
    </dgm:pt>
    <dgm:pt modelId="{B2168091-BD74-4A11-9AF0-8355934177A0}" type="pres">
      <dgm:prSet presAssocID="{685653CA-5682-4806-867E-DDA6DC84707B}" presName="bkgdShape" presStyleLbl="node1" presStyleIdx="2" presStyleCnt="6"/>
      <dgm:spPr/>
    </dgm:pt>
    <dgm:pt modelId="{926DF7E4-CA02-4E52-A828-3AF4CA1EE475}" type="pres">
      <dgm:prSet presAssocID="{685653CA-5682-4806-867E-DDA6DC84707B}" presName="nodeTx" presStyleLbl="node1" presStyleIdx="2" presStyleCnt="6">
        <dgm:presLayoutVars>
          <dgm:bulletEnabled val="1"/>
        </dgm:presLayoutVars>
      </dgm:prSet>
      <dgm:spPr/>
    </dgm:pt>
    <dgm:pt modelId="{5A5EA62A-53D6-4394-84FE-A67CFCAF6A6B}" type="pres">
      <dgm:prSet presAssocID="{685653CA-5682-4806-867E-DDA6DC84707B}" presName="invisiNode" presStyleLbl="node1" presStyleIdx="2" presStyleCnt="6"/>
      <dgm:spPr/>
    </dgm:pt>
    <dgm:pt modelId="{B35FAA2E-83EE-496C-859C-1947C1FBC1BD}" type="pres">
      <dgm:prSet presAssocID="{685653CA-5682-4806-867E-DDA6DC84707B}" presName="imagNode" presStyleLbl="fgImgPlace1" presStyleIdx="2" presStyleCnt="6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73ECD18A-DC66-40CC-8DB2-9117076747D3}" type="pres">
      <dgm:prSet presAssocID="{5B59333B-E756-4989-A073-385A26A48304}" presName="sibTrans" presStyleLbl="sibTrans2D1" presStyleIdx="0" presStyleCnt="0"/>
      <dgm:spPr/>
    </dgm:pt>
    <dgm:pt modelId="{89FDA653-9DAD-47AB-89C7-0137F8A299F4}" type="pres">
      <dgm:prSet presAssocID="{1BD1D5AD-9C0E-4F09-A9CF-CD09DF888330}" presName="compNode" presStyleCnt="0"/>
      <dgm:spPr/>
    </dgm:pt>
    <dgm:pt modelId="{12EC273A-ADD9-41C5-93B5-E44B20F7F466}" type="pres">
      <dgm:prSet presAssocID="{1BD1D5AD-9C0E-4F09-A9CF-CD09DF888330}" presName="bkgdShape" presStyleLbl="node1" presStyleIdx="3" presStyleCnt="6"/>
      <dgm:spPr/>
    </dgm:pt>
    <dgm:pt modelId="{0A53C264-E791-4A12-BA72-06BA61A27811}" type="pres">
      <dgm:prSet presAssocID="{1BD1D5AD-9C0E-4F09-A9CF-CD09DF888330}" presName="nodeTx" presStyleLbl="node1" presStyleIdx="3" presStyleCnt="6">
        <dgm:presLayoutVars>
          <dgm:bulletEnabled val="1"/>
        </dgm:presLayoutVars>
      </dgm:prSet>
      <dgm:spPr/>
    </dgm:pt>
    <dgm:pt modelId="{28A868E1-01F6-42E5-9AEA-98DEC43F79E3}" type="pres">
      <dgm:prSet presAssocID="{1BD1D5AD-9C0E-4F09-A9CF-CD09DF888330}" presName="invisiNode" presStyleLbl="node1" presStyleIdx="3" presStyleCnt="6"/>
      <dgm:spPr/>
    </dgm:pt>
    <dgm:pt modelId="{E65C0A45-C94E-459E-9AEE-88F540C386B0}" type="pres">
      <dgm:prSet presAssocID="{1BD1D5AD-9C0E-4F09-A9CF-CD09DF888330}" presName="imagNode" presStyleLbl="fgImgPlace1" presStyleIdx="3" presStyleCnt="6"/>
      <dgm:spPr>
        <a:blipFill>
          <a:blip xmlns:r="http://schemas.openxmlformats.org/officeDocument/2006/relationships"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5000" r="-15000"/>
          </a:stretch>
        </a:blipFill>
      </dgm:spPr>
    </dgm:pt>
    <dgm:pt modelId="{3361CB96-69FB-493B-A9DD-23BDA338B17E}" type="pres">
      <dgm:prSet presAssocID="{ECBA72EA-2463-484E-9240-619F500F24F2}" presName="sibTrans" presStyleLbl="sibTrans2D1" presStyleIdx="0" presStyleCnt="0"/>
      <dgm:spPr/>
    </dgm:pt>
    <dgm:pt modelId="{59A42E82-E87C-4A80-BA13-27C1EA573636}" type="pres">
      <dgm:prSet presAssocID="{E534267E-83DB-4881-9102-E2F441E7B267}" presName="compNode" presStyleCnt="0"/>
      <dgm:spPr/>
    </dgm:pt>
    <dgm:pt modelId="{0D15562A-BFB4-40FC-825D-F822F7CBA13C}" type="pres">
      <dgm:prSet presAssocID="{E534267E-83DB-4881-9102-E2F441E7B267}" presName="bkgdShape" presStyleLbl="node1" presStyleIdx="4" presStyleCnt="6"/>
      <dgm:spPr/>
    </dgm:pt>
    <dgm:pt modelId="{9150BB27-954E-459A-8D75-0076860B0A37}" type="pres">
      <dgm:prSet presAssocID="{E534267E-83DB-4881-9102-E2F441E7B267}" presName="nodeTx" presStyleLbl="node1" presStyleIdx="4" presStyleCnt="6">
        <dgm:presLayoutVars>
          <dgm:bulletEnabled val="1"/>
        </dgm:presLayoutVars>
      </dgm:prSet>
      <dgm:spPr/>
    </dgm:pt>
    <dgm:pt modelId="{78E9BE4A-D1B1-4F0F-9EBB-7697D8BFCB82}" type="pres">
      <dgm:prSet presAssocID="{E534267E-83DB-4881-9102-E2F441E7B267}" presName="invisiNode" presStyleLbl="node1" presStyleIdx="4" presStyleCnt="6"/>
      <dgm:spPr/>
    </dgm:pt>
    <dgm:pt modelId="{82750E90-1A8C-4919-B238-A31792F7C823}" type="pres">
      <dgm:prSet presAssocID="{E534267E-83DB-4881-9102-E2F441E7B267}" presName="imagNode" presStyleLbl="fgImgPlace1" presStyleIdx="4" presStyleCnt="6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1000" b="-1000"/>
          </a:stretch>
        </a:blipFill>
      </dgm:spPr>
    </dgm:pt>
    <dgm:pt modelId="{DAC549C6-67D5-4751-BD6C-6CC1ADA85784}" type="pres">
      <dgm:prSet presAssocID="{F06DFF43-2BE5-4B9B-BB3F-51DAF15A15DB}" presName="sibTrans" presStyleLbl="sibTrans2D1" presStyleIdx="0" presStyleCnt="0"/>
      <dgm:spPr/>
    </dgm:pt>
    <dgm:pt modelId="{03C75568-4399-4C44-8287-7854FA1AC9EE}" type="pres">
      <dgm:prSet presAssocID="{D7DE7798-E65B-45A8-B1FB-356C78838BED}" presName="compNode" presStyleCnt="0"/>
      <dgm:spPr/>
    </dgm:pt>
    <dgm:pt modelId="{E0597A71-9DE0-43A5-A1FC-EB99B429B734}" type="pres">
      <dgm:prSet presAssocID="{D7DE7798-E65B-45A8-B1FB-356C78838BED}" presName="bkgdShape" presStyleLbl="node1" presStyleIdx="5" presStyleCnt="6"/>
      <dgm:spPr/>
    </dgm:pt>
    <dgm:pt modelId="{47C08522-9C5E-42B8-9AF5-033C7DE31A84}" type="pres">
      <dgm:prSet presAssocID="{D7DE7798-E65B-45A8-B1FB-356C78838BED}" presName="nodeTx" presStyleLbl="node1" presStyleIdx="5" presStyleCnt="6">
        <dgm:presLayoutVars>
          <dgm:bulletEnabled val="1"/>
        </dgm:presLayoutVars>
      </dgm:prSet>
      <dgm:spPr/>
    </dgm:pt>
    <dgm:pt modelId="{F90B91DF-C598-4C7C-A121-71B47319EEF1}" type="pres">
      <dgm:prSet presAssocID="{D7DE7798-E65B-45A8-B1FB-356C78838BED}" presName="invisiNode" presStyleLbl="node1" presStyleIdx="5" presStyleCnt="6"/>
      <dgm:spPr/>
    </dgm:pt>
    <dgm:pt modelId="{35FF0411-86F7-4271-9B03-CE314B8CBADD}" type="pres">
      <dgm:prSet presAssocID="{D7DE7798-E65B-45A8-B1FB-356C78838BED}" presName="imagNode" presStyleLbl="fgImgPlace1" presStyleIdx="5" presStyleCnt="6"/>
      <dgm:spPr>
        <a:blipFill>
          <a:blip xmlns:r="http://schemas.openxmlformats.org/officeDocument/2006/relationships" r:embed="rId6"/>
          <a:srcRect/>
          <a:stretch>
            <a:fillRect/>
          </a:stretch>
        </a:blipFill>
      </dgm:spPr>
    </dgm:pt>
  </dgm:ptLst>
  <dgm:cxnLst>
    <dgm:cxn modelId="{CED7C902-E904-43AB-B337-2A1470E3CB0B}" type="presOf" srcId="{D7DE7798-E65B-45A8-B1FB-356C78838BED}" destId="{47C08522-9C5E-42B8-9AF5-033C7DE31A84}" srcOrd="1" destOrd="0" presId="urn:microsoft.com/office/officeart/2005/8/layout/hList7"/>
    <dgm:cxn modelId="{818EE714-6B37-4157-8782-9402676CE614}" type="presOf" srcId="{53D1372C-521F-4976-A34D-14DA7525A897}" destId="{8E939B39-DD7A-4F2A-9206-5E79450EAFD2}" srcOrd="0" destOrd="0" presId="urn:microsoft.com/office/officeart/2005/8/layout/hList7"/>
    <dgm:cxn modelId="{8CB2C927-6CAF-4CD6-9820-4E68D8A0C144}" srcId="{B5BE62EA-3FE1-4575-ABEF-20DC0A7D3FA7}" destId="{D7DE7798-E65B-45A8-B1FB-356C78838BED}" srcOrd="5" destOrd="0" parTransId="{72AF4A25-769B-4EC6-B2FB-FFA1A8ACA48E}" sibTransId="{574946DD-F785-45FD-8E1F-DAB40BC5F923}"/>
    <dgm:cxn modelId="{2D2F5230-C494-4AA4-8AF9-53507DD47607}" srcId="{B5BE62EA-3FE1-4575-ABEF-20DC0A7D3FA7}" destId="{AB284052-847D-4170-8344-AAD21555F6EB}" srcOrd="0" destOrd="0" parTransId="{24350282-6064-440D-98DB-E9233B32FF85}" sibTransId="{DC04256F-ED43-4BF4-B709-D152E58FFEBC}"/>
    <dgm:cxn modelId="{73628733-A0EA-43EE-BA6C-04E058693C09}" type="presOf" srcId="{E534267E-83DB-4881-9102-E2F441E7B267}" destId="{0D15562A-BFB4-40FC-825D-F822F7CBA13C}" srcOrd="0" destOrd="0" presId="urn:microsoft.com/office/officeart/2005/8/layout/hList7"/>
    <dgm:cxn modelId="{467B3535-0F22-41A3-8629-153179460A7A}" type="presOf" srcId="{1BD1D5AD-9C0E-4F09-A9CF-CD09DF888330}" destId="{12EC273A-ADD9-41C5-93B5-E44B20F7F466}" srcOrd="0" destOrd="0" presId="urn:microsoft.com/office/officeart/2005/8/layout/hList7"/>
    <dgm:cxn modelId="{5B917E3E-7504-480A-8DC9-182EEC35B0D3}" type="presOf" srcId="{685653CA-5682-4806-867E-DDA6DC84707B}" destId="{926DF7E4-CA02-4E52-A828-3AF4CA1EE475}" srcOrd="1" destOrd="0" presId="urn:microsoft.com/office/officeart/2005/8/layout/hList7"/>
    <dgm:cxn modelId="{F288D360-0DE9-473A-AECF-F24497B3587F}" type="presOf" srcId="{AB284052-847D-4170-8344-AAD21555F6EB}" destId="{BF420974-7471-4177-92C4-152554EB4BE1}" srcOrd="1" destOrd="0" presId="urn:microsoft.com/office/officeart/2005/8/layout/hList7"/>
    <dgm:cxn modelId="{CE711443-A56E-45EB-BCDF-74FEA2652863}" type="presOf" srcId="{F06DFF43-2BE5-4B9B-BB3F-51DAF15A15DB}" destId="{DAC549C6-67D5-4751-BD6C-6CC1ADA85784}" srcOrd="0" destOrd="0" presId="urn:microsoft.com/office/officeart/2005/8/layout/hList7"/>
    <dgm:cxn modelId="{04DC304B-7251-4BE7-9166-B293C72CD514}" srcId="{B5BE62EA-3FE1-4575-ABEF-20DC0A7D3FA7}" destId="{E534267E-83DB-4881-9102-E2F441E7B267}" srcOrd="4" destOrd="0" parTransId="{7FFDEA84-57D2-4E31-B541-57DB5F6F5E24}" sibTransId="{F06DFF43-2BE5-4B9B-BB3F-51DAF15A15DB}"/>
    <dgm:cxn modelId="{3392BD75-563A-4730-A21B-A4E062BD1AB0}" srcId="{B5BE62EA-3FE1-4575-ABEF-20DC0A7D3FA7}" destId="{685653CA-5682-4806-867E-DDA6DC84707B}" srcOrd="2" destOrd="0" parTransId="{DD5DBD24-C876-40F1-BB4E-1D827D03D708}" sibTransId="{5B59333B-E756-4989-A073-385A26A48304}"/>
    <dgm:cxn modelId="{835BA156-30D7-414E-9C51-B2B353E2093C}" type="presOf" srcId="{07303A8A-D90D-4DDE-B837-4DB465AC82B8}" destId="{0244D300-3D8D-49AA-83AA-D3AEE7CD0D20}" srcOrd="1" destOrd="0" presId="urn:microsoft.com/office/officeart/2005/8/layout/hList7"/>
    <dgm:cxn modelId="{057DF357-DC65-493C-B566-DA5B47395777}" type="presOf" srcId="{07303A8A-D90D-4DDE-B837-4DB465AC82B8}" destId="{EEBD31D9-9437-4D81-9D58-5EE8A949C698}" srcOrd="0" destOrd="0" presId="urn:microsoft.com/office/officeart/2005/8/layout/hList7"/>
    <dgm:cxn modelId="{43D92A81-C709-47DA-B91B-3380B22C12A5}" type="presOf" srcId="{1BD1D5AD-9C0E-4F09-A9CF-CD09DF888330}" destId="{0A53C264-E791-4A12-BA72-06BA61A27811}" srcOrd="1" destOrd="0" presId="urn:microsoft.com/office/officeart/2005/8/layout/hList7"/>
    <dgm:cxn modelId="{3F769FA8-14E4-4D9C-B7C2-940DFA4A2B51}" srcId="{B5BE62EA-3FE1-4575-ABEF-20DC0A7D3FA7}" destId="{1BD1D5AD-9C0E-4F09-A9CF-CD09DF888330}" srcOrd="3" destOrd="0" parTransId="{78FAF9A2-8E2E-4837-B4C9-8AC728FB6A70}" sibTransId="{ECBA72EA-2463-484E-9240-619F500F24F2}"/>
    <dgm:cxn modelId="{A6DB2CAF-7390-4B09-91E7-E43C94F98546}" type="presOf" srcId="{5B59333B-E756-4989-A073-385A26A48304}" destId="{73ECD18A-DC66-40CC-8DB2-9117076747D3}" srcOrd="0" destOrd="0" presId="urn:microsoft.com/office/officeart/2005/8/layout/hList7"/>
    <dgm:cxn modelId="{B4747FB9-3608-4CA7-8E69-248600E3D66E}" type="presOf" srcId="{685653CA-5682-4806-867E-DDA6DC84707B}" destId="{B2168091-BD74-4A11-9AF0-8355934177A0}" srcOrd="0" destOrd="0" presId="urn:microsoft.com/office/officeart/2005/8/layout/hList7"/>
    <dgm:cxn modelId="{1B1086B9-3273-4F04-B9BF-67ED937FE3D6}" type="presOf" srcId="{AB284052-847D-4170-8344-AAD21555F6EB}" destId="{4F8DDC67-D2B9-4107-B25A-CB348902C280}" srcOrd="0" destOrd="0" presId="urn:microsoft.com/office/officeart/2005/8/layout/hList7"/>
    <dgm:cxn modelId="{7F54B8DF-52C9-46CF-9997-16697F011353}" type="presOf" srcId="{E534267E-83DB-4881-9102-E2F441E7B267}" destId="{9150BB27-954E-459A-8D75-0076860B0A37}" srcOrd="1" destOrd="0" presId="urn:microsoft.com/office/officeart/2005/8/layout/hList7"/>
    <dgm:cxn modelId="{2DF0B5E0-3CF4-4429-947A-81B9D109C496}" srcId="{B5BE62EA-3FE1-4575-ABEF-20DC0A7D3FA7}" destId="{07303A8A-D90D-4DDE-B837-4DB465AC82B8}" srcOrd="1" destOrd="0" parTransId="{8F92F122-FD3E-454E-BC67-6CAD6F8FB377}" sibTransId="{53D1372C-521F-4976-A34D-14DA7525A897}"/>
    <dgm:cxn modelId="{F9B792C1-42B4-47C8-A5D9-5A1AE9CE1858}" type="presOf" srcId="{B5BE62EA-3FE1-4575-ABEF-20DC0A7D3FA7}" destId="{216AC0AA-1EC2-47F8-9076-AE9B508A2961}" srcOrd="0" destOrd="0" presId="urn:microsoft.com/office/officeart/2005/8/layout/hList7"/>
    <dgm:cxn modelId="{583BB9E3-DE60-4576-A7B2-0A54B62AE545}" type="presOf" srcId="{ECBA72EA-2463-484E-9240-619F500F24F2}" destId="{3361CB96-69FB-493B-A9DD-23BDA338B17E}" srcOrd="0" destOrd="0" presId="urn:microsoft.com/office/officeart/2005/8/layout/hList7"/>
    <dgm:cxn modelId="{963C43DA-AE74-4CCB-8AF8-9AE1FB99EA90}" type="presOf" srcId="{D7DE7798-E65B-45A8-B1FB-356C78838BED}" destId="{E0597A71-9DE0-43A5-A1FC-EB99B429B734}" srcOrd="0" destOrd="0" presId="urn:microsoft.com/office/officeart/2005/8/layout/hList7"/>
    <dgm:cxn modelId="{BEE4DB9F-7667-4D62-AD4C-A823722764E8}" type="presOf" srcId="{DC04256F-ED43-4BF4-B709-D152E58FFEBC}" destId="{8D37FC8D-64DD-45A4-ACA6-8EF161FB4424}" srcOrd="0" destOrd="0" presId="urn:microsoft.com/office/officeart/2005/8/layout/hList7"/>
    <dgm:cxn modelId="{05D49955-C3CE-4BA4-9BF4-F9485873DAE3}" type="presParOf" srcId="{216AC0AA-1EC2-47F8-9076-AE9B508A2961}" destId="{30A2770F-1C20-4A40-9846-EACAED3FB0C9}" srcOrd="0" destOrd="0" presId="urn:microsoft.com/office/officeart/2005/8/layout/hList7"/>
    <dgm:cxn modelId="{F6FE960E-9E32-404D-B289-872B875D2BA0}" type="presParOf" srcId="{216AC0AA-1EC2-47F8-9076-AE9B508A2961}" destId="{95F7B749-699B-4BB0-8241-2857E70EE2BF}" srcOrd="1" destOrd="0" presId="urn:microsoft.com/office/officeart/2005/8/layout/hList7"/>
    <dgm:cxn modelId="{2D53E2D7-D1C4-474D-8430-A5AD411080CD}" type="presParOf" srcId="{95F7B749-699B-4BB0-8241-2857E70EE2BF}" destId="{B63A673F-9588-4DAD-9C67-E9B19E5D6E15}" srcOrd="0" destOrd="0" presId="urn:microsoft.com/office/officeart/2005/8/layout/hList7"/>
    <dgm:cxn modelId="{0A3BD6BB-FCE8-49B8-A33F-601B7B050CB6}" type="presParOf" srcId="{B63A673F-9588-4DAD-9C67-E9B19E5D6E15}" destId="{4F8DDC67-D2B9-4107-B25A-CB348902C280}" srcOrd="0" destOrd="0" presId="urn:microsoft.com/office/officeart/2005/8/layout/hList7"/>
    <dgm:cxn modelId="{67B827A9-D2F1-4A41-AD4A-ABF3A6DC3EC5}" type="presParOf" srcId="{B63A673F-9588-4DAD-9C67-E9B19E5D6E15}" destId="{BF420974-7471-4177-92C4-152554EB4BE1}" srcOrd="1" destOrd="0" presId="urn:microsoft.com/office/officeart/2005/8/layout/hList7"/>
    <dgm:cxn modelId="{6C09E470-A764-4B4F-84A4-ED189DF6E252}" type="presParOf" srcId="{B63A673F-9588-4DAD-9C67-E9B19E5D6E15}" destId="{201A7D87-C165-4664-AD23-6572A53B31E4}" srcOrd="2" destOrd="0" presId="urn:microsoft.com/office/officeart/2005/8/layout/hList7"/>
    <dgm:cxn modelId="{9066B9EF-E7BD-467E-836E-0667F736C49C}" type="presParOf" srcId="{B63A673F-9588-4DAD-9C67-E9B19E5D6E15}" destId="{C6CE53C6-5F59-4FAE-9A82-729ECC6702D9}" srcOrd="3" destOrd="0" presId="urn:microsoft.com/office/officeart/2005/8/layout/hList7"/>
    <dgm:cxn modelId="{9F1CCFF4-C224-4566-B059-7BEEA30D839F}" type="presParOf" srcId="{95F7B749-699B-4BB0-8241-2857E70EE2BF}" destId="{8D37FC8D-64DD-45A4-ACA6-8EF161FB4424}" srcOrd="1" destOrd="0" presId="urn:microsoft.com/office/officeart/2005/8/layout/hList7"/>
    <dgm:cxn modelId="{51C45223-6111-46E2-8D7E-0EF7F7E024A5}" type="presParOf" srcId="{95F7B749-699B-4BB0-8241-2857E70EE2BF}" destId="{32472940-22B4-43FF-B052-08B0A88DABD2}" srcOrd="2" destOrd="0" presId="urn:microsoft.com/office/officeart/2005/8/layout/hList7"/>
    <dgm:cxn modelId="{0D18553B-42AF-4517-A2B3-62B7E0238BAA}" type="presParOf" srcId="{32472940-22B4-43FF-B052-08B0A88DABD2}" destId="{EEBD31D9-9437-4D81-9D58-5EE8A949C698}" srcOrd="0" destOrd="0" presId="urn:microsoft.com/office/officeart/2005/8/layout/hList7"/>
    <dgm:cxn modelId="{DF3019C2-5441-4A1C-B57E-9D6917691306}" type="presParOf" srcId="{32472940-22B4-43FF-B052-08B0A88DABD2}" destId="{0244D300-3D8D-49AA-83AA-D3AEE7CD0D20}" srcOrd="1" destOrd="0" presId="urn:microsoft.com/office/officeart/2005/8/layout/hList7"/>
    <dgm:cxn modelId="{BA540D2D-84E1-465B-BDE7-22B3DC3189A3}" type="presParOf" srcId="{32472940-22B4-43FF-B052-08B0A88DABD2}" destId="{064828C6-2ACF-4982-8C96-B8943E164627}" srcOrd="2" destOrd="0" presId="urn:microsoft.com/office/officeart/2005/8/layout/hList7"/>
    <dgm:cxn modelId="{A1E40195-902D-4681-8C44-3BA68B437A89}" type="presParOf" srcId="{32472940-22B4-43FF-B052-08B0A88DABD2}" destId="{B0E81FCA-FB3D-4501-8681-63D582BC3F65}" srcOrd="3" destOrd="0" presId="urn:microsoft.com/office/officeart/2005/8/layout/hList7"/>
    <dgm:cxn modelId="{D7E0FB35-49E2-4CF2-B635-DB6C8688E49C}" type="presParOf" srcId="{95F7B749-699B-4BB0-8241-2857E70EE2BF}" destId="{8E939B39-DD7A-4F2A-9206-5E79450EAFD2}" srcOrd="3" destOrd="0" presId="urn:microsoft.com/office/officeart/2005/8/layout/hList7"/>
    <dgm:cxn modelId="{59B51C54-1C10-4FEE-B01C-0E2BBFBB8688}" type="presParOf" srcId="{95F7B749-699B-4BB0-8241-2857E70EE2BF}" destId="{B9230335-FBA6-4FA9-878F-2178A208D5DD}" srcOrd="4" destOrd="0" presId="urn:microsoft.com/office/officeart/2005/8/layout/hList7"/>
    <dgm:cxn modelId="{339F3C84-E897-4D52-B0DF-3B943392903E}" type="presParOf" srcId="{B9230335-FBA6-4FA9-878F-2178A208D5DD}" destId="{B2168091-BD74-4A11-9AF0-8355934177A0}" srcOrd="0" destOrd="0" presId="urn:microsoft.com/office/officeart/2005/8/layout/hList7"/>
    <dgm:cxn modelId="{5ACBB1E6-BF91-4E64-A382-31C78D3DD22E}" type="presParOf" srcId="{B9230335-FBA6-4FA9-878F-2178A208D5DD}" destId="{926DF7E4-CA02-4E52-A828-3AF4CA1EE475}" srcOrd="1" destOrd="0" presId="urn:microsoft.com/office/officeart/2005/8/layout/hList7"/>
    <dgm:cxn modelId="{AA0E8D6E-A8C5-4012-85FA-361D09BDFC1D}" type="presParOf" srcId="{B9230335-FBA6-4FA9-878F-2178A208D5DD}" destId="{5A5EA62A-53D6-4394-84FE-A67CFCAF6A6B}" srcOrd="2" destOrd="0" presId="urn:microsoft.com/office/officeart/2005/8/layout/hList7"/>
    <dgm:cxn modelId="{5801E064-0993-41A0-A18E-03DA4D6301B4}" type="presParOf" srcId="{B9230335-FBA6-4FA9-878F-2178A208D5DD}" destId="{B35FAA2E-83EE-496C-859C-1947C1FBC1BD}" srcOrd="3" destOrd="0" presId="urn:microsoft.com/office/officeart/2005/8/layout/hList7"/>
    <dgm:cxn modelId="{85F10F5C-F244-44C4-8A67-683B347BBAAE}" type="presParOf" srcId="{95F7B749-699B-4BB0-8241-2857E70EE2BF}" destId="{73ECD18A-DC66-40CC-8DB2-9117076747D3}" srcOrd="5" destOrd="0" presId="urn:microsoft.com/office/officeart/2005/8/layout/hList7"/>
    <dgm:cxn modelId="{713B1414-C432-4FCF-8537-45841CAC3D61}" type="presParOf" srcId="{95F7B749-699B-4BB0-8241-2857E70EE2BF}" destId="{89FDA653-9DAD-47AB-89C7-0137F8A299F4}" srcOrd="6" destOrd="0" presId="urn:microsoft.com/office/officeart/2005/8/layout/hList7"/>
    <dgm:cxn modelId="{32D37C78-CAEA-46FD-8F1D-A1614C2981EB}" type="presParOf" srcId="{89FDA653-9DAD-47AB-89C7-0137F8A299F4}" destId="{12EC273A-ADD9-41C5-93B5-E44B20F7F466}" srcOrd="0" destOrd="0" presId="urn:microsoft.com/office/officeart/2005/8/layout/hList7"/>
    <dgm:cxn modelId="{8304B1F3-0529-4DB4-9482-B21DD87B6C87}" type="presParOf" srcId="{89FDA653-9DAD-47AB-89C7-0137F8A299F4}" destId="{0A53C264-E791-4A12-BA72-06BA61A27811}" srcOrd="1" destOrd="0" presId="urn:microsoft.com/office/officeart/2005/8/layout/hList7"/>
    <dgm:cxn modelId="{62FB76FA-F6F3-4AE8-9318-F2F2C0D8EA14}" type="presParOf" srcId="{89FDA653-9DAD-47AB-89C7-0137F8A299F4}" destId="{28A868E1-01F6-42E5-9AEA-98DEC43F79E3}" srcOrd="2" destOrd="0" presId="urn:microsoft.com/office/officeart/2005/8/layout/hList7"/>
    <dgm:cxn modelId="{90AA4455-EAC6-4A20-B4A9-1B293B24831F}" type="presParOf" srcId="{89FDA653-9DAD-47AB-89C7-0137F8A299F4}" destId="{E65C0A45-C94E-459E-9AEE-88F540C386B0}" srcOrd="3" destOrd="0" presId="urn:microsoft.com/office/officeart/2005/8/layout/hList7"/>
    <dgm:cxn modelId="{8FA09227-A9BC-498B-A813-E19BFEBC4903}" type="presParOf" srcId="{95F7B749-699B-4BB0-8241-2857E70EE2BF}" destId="{3361CB96-69FB-493B-A9DD-23BDA338B17E}" srcOrd="7" destOrd="0" presId="urn:microsoft.com/office/officeart/2005/8/layout/hList7"/>
    <dgm:cxn modelId="{3953C614-0F21-40CA-9B8E-4657820F10DB}" type="presParOf" srcId="{95F7B749-699B-4BB0-8241-2857E70EE2BF}" destId="{59A42E82-E87C-4A80-BA13-27C1EA573636}" srcOrd="8" destOrd="0" presId="urn:microsoft.com/office/officeart/2005/8/layout/hList7"/>
    <dgm:cxn modelId="{0FE7BD8C-708A-45B6-A545-CF4EF43345EC}" type="presParOf" srcId="{59A42E82-E87C-4A80-BA13-27C1EA573636}" destId="{0D15562A-BFB4-40FC-825D-F822F7CBA13C}" srcOrd="0" destOrd="0" presId="urn:microsoft.com/office/officeart/2005/8/layout/hList7"/>
    <dgm:cxn modelId="{1064DAC6-5D8A-46BB-A0A2-86D02985F95F}" type="presParOf" srcId="{59A42E82-E87C-4A80-BA13-27C1EA573636}" destId="{9150BB27-954E-459A-8D75-0076860B0A37}" srcOrd="1" destOrd="0" presId="urn:microsoft.com/office/officeart/2005/8/layout/hList7"/>
    <dgm:cxn modelId="{41B561B6-C550-45BF-A227-129B9057B271}" type="presParOf" srcId="{59A42E82-E87C-4A80-BA13-27C1EA573636}" destId="{78E9BE4A-D1B1-4F0F-9EBB-7697D8BFCB82}" srcOrd="2" destOrd="0" presId="urn:microsoft.com/office/officeart/2005/8/layout/hList7"/>
    <dgm:cxn modelId="{7675DAC9-386D-4C9F-8D61-8EE060B10F1B}" type="presParOf" srcId="{59A42E82-E87C-4A80-BA13-27C1EA573636}" destId="{82750E90-1A8C-4919-B238-A31792F7C823}" srcOrd="3" destOrd="0" presId="urn:microsoft.com/office/officeart/2005/8/layout/hList7"/>
    <dgm:cxn modelId="{A167D4EE-0DBA-4DCC-80FA-E576067D5D64}" type="presParOf" srcId="{95F7B749-699B-4BB0-8241-2857E70EE2BF}" destId="{DAC549C6-67D5-4751-BD6C-6CC1ADA85784}" srcOrd="9" destOrd="0" presId="urn:microsoft.com/office/officeart/2005/8/layout/hList7"/>
    <dgm:cxn modelId="{A7AFF466-2F35-4E5F-AF83-33501654C6B2}" type="presParOf" srcId="{95F7B749-699B-4BB0-8241-2857E70EE2BF}" destId="{03C75568-4399-4C44-8287-7854FA1AC9EE}" srcOrd="10" destOrd="0" presId="urn:microsoft.com/office/officeart/2005/8/layout/hList7"/>
    <dgm:cxn modelId="{71327C10-DD68-493F-880C-835DF3B6E46D}" type="presParOf" srcId="{03C75568-4399-4C44-8287-7854FA1AC9EE}" destId="{E0597A71-9DE0-43A5-A1FC-EB99B429B734}" srcOrd="0" destOrd="0" presId="urn:microsoft.com/office/officeart/2005/8/layout/hList7"/>
    <dgm:cxn modelId="{9A078553-8A60-4FFF-BC7B-36C9B7C8DC6D}" type="presParOf" srcId="{03C75568-4399-4C44-8287-7854FA1AC9EE}" destId="{47C08522-9C5E-42B8-9AF5-033C7DE31A84}" srcOrd="1" destOrd="0" presId="urn:microsoft.com/office/officeart/2005/8/layout/hList7"/>
    <dgm:cxn modelId="{F7B7A10E-CF08-4CB3-BDFC-4C2D4ED8614B}" type="presParOf" srcId="{03C75568-4399-4C44-8287-7854FA1AC9EE}" destId="{F90B91DF-C598-4C7C-A121-71B47319EEF1}" srcOrd="2" destOrd="0" presId="urn:microsoft.com/office/officeart/2005/8/layout/hList7"/>
    <dgm:cxn modelId="{4E2CC7A4-B9D1-4D02-8F0A-E76D40D7FA32}" type="presParOf" srcId="{03C75568-4399-4C44-8287-7854FA1AC9EE}" destId="{35FF0411-86F7-4271-9B03-CE314B8CBADD}" srcOrd="3" destOrd="0" presId="urn:microsoft.com/office/officeart/2005/8/layout/hList7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F8DDC67-D2B9-4107-B25A-CB348902C280}">
      <dsp:nvSpPr>
        <dsp:cNvPr id="0" name=""/>
        <dsp:cNvSpPr/>
      </dsp:nvSpPr>
      <dsp:spPr>
        <a:xfrm>
          <a:off x="128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Over 260 sites across the university</a:t>
          </a:r>
        </a:p>
      </dsp:txBody>
      <dsp:txXfrm>
        <a:off x="128" y="1740535"/>
        <a:ext cx="1709811" cy="1740535"/>
      </dsp:txXfrm>
    </dsp:sp>
    <dsp:sp modelId="{C6CE53C6-5F59-4FAE-9A82-729ECC6702D9}">
      <dsp:nvSpPr>
        <dsp:cNvPr id="0" name=""/>
        <dsp:cNvSpPr/>
      </dsp:nvSpPr>
      <dsp:spPr>
        <a:xfrm>
          <a:off x="130536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1"/>
          <a:srcRect/>
          <a:stretch>
            <a:fillRect l="-1000" r="-1000"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EBD31D9-9437-4D81-9D58-5EE8A949C698}">
      <dsp:nvSpPr>
        <dsp:cNvPr id="0" name=""/>
        <dsp:cNvSpPr/>
      </dsp:nvSpPr>
      <dsp:spPr>
        <a:xfrm>
          <a:off x="1761234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Over 1300 users</a:t>
          </a:r>
        </a:p>
      </dsp:txBody>
      <dsp:txXfrm>
        <a:off x="1761234" y="1740535"/>
        <a:ext cx="1709811" cy="1740535"/>
      </dsp:txXfrm>
    </dsp:sp>
    <dsp:sp modelId="{B0E81FCA-FB3D-4501-8681-63D582BC3F65}">
      <dsp:nvSpPr>
        <dsp:cNvPr id="0" name=""/>
        <dsp:cNvSpPr/>
      </dsp:nvSpPr>
      <dsp:spPr>
        <a:xfrm>
          <a:off x="1891642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2168091-BD74-4A11-9AF0-8355934177A0}">
      <dsp:nvSpPr>
        <dsp:cNvPr id="0" name=""/>
        <dsp:cNvSpPr/>
      </dsp:nvSpPr>
      <dsp:spPr>
        <a:xfrm>
          <a:off x="3522340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Skype Sessions</a:t>
          </a:r>
        </a:p>
      </dsp:txBody>
      <dsp:txXfrm>
        <a:off x="3522340" y="1740535"/>
        <a:ext cx="1709811" cy="1740535"/>
      </dsp:txXfrm>
    </dsp:sp>
    <dsp:sp modelId="{B35FAA2E-83EE-496C-859C-1947C1FBC1BD}">
      <dsp:nvSpPr>
        <dsp:cNvPr id="0" name=""/>
        <dsp:cNvSpPr/>
      </dsp:nvSpPr>
      <dsp:spPr>
        <a:xfrm>
          <a:off x="3652749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2EC273A-ADD9-41C5-93B5-E44B20F7F466}">
      <dsp:nvSpPr>
        <dsp:cNvPr id="0" name=""/>
        <dsp:cNvSpPr/>
      </dsp:nvSpPr>
      <dsp:spPr>
        <a:xfrm>
          <a:off x="5283447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Transition to BAU – Knowledge transfer</a:t>
          </a:r>
        </a:p>
      </dsp:txBody>
      <dsp:txXfrm>
        <a:off x="5283447" y="1740535"/>
        <a:ext cx="1709811" cy="1740535"/>
      </dsp:txXfrm>
    </dsp:sp>
    <dsp:sp modelId="{E65C0A45-C94E-459E-9AEE-88F540C386B0}">
      <dsp:nvSpPr>
        <dsp:cNvPr id="0" name=""/>
        <dsp:cNvSpPr/>
      </dsp:nvSpPr>
      <dsp:spPr>
        <a:xfrm>
          <a:off x="5413855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5000" r="-15000"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D15562A-BFB4-40FC-825D-F822F7CBA13C}">
      <dsp:nvSpPr>
        <dsp:cNvPr id="0" name=""/>
        <dsp:cNvSpPr/>
      </dsp:nvSpPr>
      <dsp:spPr>
        <a:xfrm>
          <a:off x="7044553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What’s coming?</a:t>
          </a:r>
        </a:p>
      </dsp:txBody>
      <dsp:txXfrm>
        <a:off x="7044553" y="1740535"/>
        <a:ext cx="1709811" cy="1740535"/>
      </dsp:txXfrm>
    </dsp:sp>
    <dsp:sp modelId="{82750E90-1A8C-4919-B238-A31792F7C823}">
      <dsp:nvSpPr>
        <dsp:cNvPr id="0" name=""/>
        <dsp:cNvSpPr/>
      </dsp:nvSpPr>
      <dsp:spPr>
        <a:xfrm>
          <a:off x="7174961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1000" b="-1000"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0597A71-9DE0-43A5-A1FC-EB99B429B734}">
      <dsp:nvSpPr>
        <dsp:cNvPr id="0" name=""/>
        <dsp:cNvSpPr/>
      </dsp:nvSpPr>
      <dsp:spPr>
        <a:xfrm>
          <a:off x="8805659" y="0"/>
          <a:ext cx="1709811" cy="4351338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AU" sz="2400" kern="1200" dirty="0"/>
            <a:t>Need help?</a:t>
          </a:r>
        </a:p>
      </dsp:txBody>
      <dsp:txXfrm>
        <a:off x="8805659" y="1740535"/>
        <a:ext cx="1709811" cy="1740535"/>
      </dsp:txXfrm>
    </dsp:sp>
    <dsp:sp modelId="{35FF0411-86F7-4271-9B03-CE314B8CBADD}">
      <dsp:nvSpPr>
        <dsp:cNvPr id="0" name=""/>
        <dsp:cNvSpPr/>
      </dsp:nvSpPr>
      <dsp:spPr>
        <a:xfrm>
          <a:off x="8936067" y="261080"/>
          <a:ext cx="1448995" cy="1448995"/>
        </a:xfrm>
        <a:prstGeom prst="ellipse">
          <a:avLst/>
        </a:prstGeom>
        <a:blipFill>
          <a:blip xmlns:r="http://schemas.openxmlformats.org/officeDocument/2006/relationships" r:embed="rId6"/>
          <a:srcRect/>
          <a:stretch>
            <a:fillRect/>
          </a:stretch>
        </a:blip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0A2770F-1C20-4A40-9846-EACAED3FB0C9}">
      <dsp:nvSpPr>
        <dsp:cNvPr id="0" name=""/>
        <dsp:cNvSpPr/>
      </dsp:nvSpPr>
      <dsp:spPr>
        <a:xfrm>
          <a:off x="420623" y="3481070"/>
          <a:ext cx="9674352" cy="652700"/>
        </a:xfrm>
        <a:prstGeom prst="leftRightArrow">
          <a:avLst/>
        </a:prstGeom>
        <a:solidFill>
          <a:schemeClr val="accent3">
            <a:tint val="6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7">
  <dgm:title val=""/>
  <dgm:desc val=""/>
  <dgm:catLst>
    <dgm:cat type="list" pri="12000"/>
    <dgm:cat type="process" pri="20000"/>
    <dgm:cat type="relationship" pri="14000"/>
    <dgm:cat type="convert" pri="8000"/>
    <dgm:cat type="picture" pri="25000"/>
    <dgm:cat type="pictureconvert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fgShape" refType="w" fact="0.92"/>
      <dgm:constr type="h" for="ch" forName="fgShape" refType="h" fact="0.15"/>
      <dgm:constr type="b" for="ch" forName="fgShape" refType="h" fact="0.95"/>
      <dgm:constr type="ctrX" for="ch" forName="fgShape" refType="w" fact="0.5"/>
      <dgm:constr type="w" for="ch" forName="linComp" refType="w"/>
      <dgm:constr type="h" for="ch" forName="linComp" refType="h"/>
      <dgm:constr type="ctrX" for="ch" forName="linComp" refType="w" fact="0.5"/>
    </dgm:constrLst>
    <dgm:ruleLst/>
    <dgm:layoutNode name="fgShape" styleLbl="fgShp">
      <dgm:alg type="sp"/>
      <dgm:shape xmlns:r="http://schemas.openxmlformats.org/officeDocument/2006/relationships" type="leftRightArrow" r:blip="" zOrderOff="99999">
        <dgm:adjLst/>
      </dgm:shape>
      <dgm:presOf/>
      <dgm:constrLst/>
      <dgm:ruleLst/>
    </dgm:layoutNode>
    <dgm:layoutNode name="linComp"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Node" refType="w"/>
        <dgm:constr type="h" for="ch" forName="compNode" refType="h"/>
        <dgm:constr type="w" for="ch" ptType="sibTrans" refType="w" refFor="ch" refForName="compNode" fact="0.03"/>
        <dgm:constr type="primFontSz" for="des" ptType="node" op="equ" val="65"/>
      </dgm:constrLst>
      <dgm:ruleLst/>
      <dgm:forEach name="nodesForEach" axis="ch" ptType="node">
        <dgm:layoutNode name="comp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bkgdShape" refType="w"/>
            <dgm:constr type="h" for="ch" forName="bkgdShape" refType="h"/>
            <dgm:constr type="w" for="ch" forName="nodeTx" refType="w"/>
            <dgm:constr type="h" for="ch" forName="nodeTx" refType="h" fact="0.4"/>
            <dgm:constr type="b" for="ch" forName="nodeTx" refType="h" fact="0.8"/>
            <dgm:constr type="w" for="ch" forName="invisiNode" refType="w" fact="0.01"/>
            <dgm:constr type="h" for="ch" forName="invisiNode" refType="h" fact="0.06"/>
            <dgm:constr type="t" for="ch" forName="invisiNode"/>
            <dgm:constr type="ctrX" for="ch" forName="invisiNode" refType="w" fact="0.5"/>
            <dgm:constr type="h" for="ch" forName="imagNode" refType="h" fact="0.333"/>
            <dgm:constr type="w" for="ch" forName="imagNode" refType="h" refFor="ch" refForName="imagNode"/>
            <dgm:constr type="ctrX" for="ch" forName="imagNode" refType="w" fact="0.5"/>
            <dgm:constr type="t" for="ch" forName="imagNode" refType="h" fact="0.06"/>
            <dgm:constr type="w" for="ch" forName="imagNode" refType="w" op="lte" fact="0.94"/>
          </dgm:constrLst>
          <dgm:ruleLst/>
          <dgm:layoutNode name="bkgdShape"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nodeTx">
            <dgm:varLst>
              <dgm:bulletEnabled val="1"/>
            </dgm:varLst>
            <dgm:alg type="tx">
              <dgm:param type="txAnchorVert" val="mid"/>
              <dgm:param type="txAnchorHorzCh" val="ctr"/>
              <dgm:param type="stBulletLvl" val="2"/>
            </dgm:alg>
            <dgm:shape xmlns:r="http://schemas.openxmlformats.org/officeDocument/2006/relationships" type="rect" r:blip="" hideGeom="1">
              <dgm:adjLst/>
            </dgm:shape>
            <dgm:presOf axis="desOrSelf" ptType="node"/>
            <dgm:constrLst/>
            <dgm:ruleLst>
              <dgm:rule type="primFontSz" val="5" fact="NaN" max="NaN"/>
            </dgm:ruleLst>
          </dgm:layoutNode>
          <dgm:layoutNode name="invisiNode">
            <dgm:alg type="sp"/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/>
            <dgm:constrLst/>
            <dgm:ruleLst/>
          </dgm:layoutNode>
          <dgm:layoutNode name="imagNode" styleLbl="fgImgPlace1">
            <dgm:alg type="sp"/>
            <dgm:shape xmlns:r="http://schemas.openxmlformats.org/officeDocument/2006/relationships" type="ellipse" r:blip="" blipPhldr="1">
              <dgm:adjLst/>
            </dgm:shape>
            <dgm:presOf/>
            <dgm:constrLst/>
            <dgm:ruleLst/>
          </dgm:layoutNode>
        </dgm:layoutNode>
        <dgm:forEach name="sibTransForEach" axis="followSib" ptType="sibTrans" cnt="1">
          <dgm:layoutNode name="sibTrans">
            <dgm:alg type="sp"/>
            <dgm:shape xmlns:r="http://schemas.openxmlformats.org/officeDocument/2006/relationships" type="rect" r:blip="" hideGeom="1">
              <dgm:adjLst/>
            </dgm:shape>
            <dgm:presOf axis="self"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5838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3013"/>
            <a:ext cx="5962650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720" y="4783307"/>
            <a:ext cx="5445760" cy="3913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5838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555678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Terry Reidy </a:t>
            </a:r>
            <a:r>
              <a:rPr lang="en-AU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| Cybersecurity Engagement Manager, Infrastructure Services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539968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***Open link to video before meeting***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8020480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/>
              <a:t>1. We now have over 260 sites. </a:t>
            </a:r>
          </a:p>
          <a:p>
            <a:r>
              <a:rPr lang="en-AU" dirty="0"/>
              <a:t>2. Over 1300 user which 900 are active users</a:t>
            </a:r>
          </a:p>
          <a:p>
            <a:r>
              <a:rPr lang="en-AU" dirty="0"/>
              <a:t>3. Remember we have upcoming Skype sessions every week you can join from the learning hub</a:t>
            </a:r>
          </a:p>
          <a:p>
            <a:r>
              <a:rPr lang="en-AU" dirty="0"/>
              <a:t>4. We are halfway through knowledge transfer and embedded capabilities to ensure transition to BAU is seamless. Transition to BAU will be completed towards the end of the year.</a:t>
            </a:r>
          </a:p>
          <a:p>
            <a:r>
              <a:rPr lang="en-AU" dirty="0"/>
              <a:t>5. We are developing eLearn modules for TrainMe for our general users and Site Owners</a:t>
            </a:r>
          </a:p>
          <a:p>
            <a:r>
              <a:rPr lang="en-AU" dirty="0"/>
              <a:t>6. Remember if you need help you can Yammer us or raise a ticket.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5DD08CC-AD63-4057-BF08-E9E646C5E033}" type="slidenum">
              <a:rPr lang="en-AU" smtClean="0"/>
              <a:t>23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005883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A2E2A3F-5AD8-453F-A058-5E24ABF062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0C472F7-E5DF-42D5-B47B-115B9D5209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7BECAA-9BD1-4818-AF3B-71AFE94F64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1269590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835C30-8BF1-47CE-AC58-EFC758FD9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57F0EB-27A3-4710-9FF2-15B533C71F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28D8D0D-8518-4A18-82B0-FFA624F1662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E304F5A-B5E6-47AA-AF6E-4A9CB4D233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48B2C2-D08E-43A0-A774-6114F2FA0A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38D4B7-DAF3-4A94-94AA-8A80A1B152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1847594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C0CE30-30ED-4949-AFC2-F963050AED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6EE6F6-AB3A-48C0-A9AB-7366D38474E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478BF88-5FFF-4298-9C5D-8A7DFA674CB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BB6F1E7-ABD3-44A8-8748-41A088E858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585BBF0-FF17-494D-A4EB-4D3DBC156F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CA89831-4A19-4067-9F96-ED3952EC2B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1667531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92B15-E1E6-4FBF-B00B-0C1AEC779F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6C6A6FE-262E-4732-A2F9-05F39BB6893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CBF16-AB85-4265-A27A-BF6C43EC78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1C8ECD-AB2F-49B2-A6EB-F4316DAD74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32E7D4-864B-4E45-88CD-BBAE388116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8079321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3CD4832-4948-446E-8B56-A04A1C69EAA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65A80DB-5968-4BB2-8E7F-E701D104543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62B2BD-3521-4D1D-B0A7-827CE4E8F9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6E79587-4F6D-47F8-886F-821745F40B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E9144D-8A82-4B6C-AECD-3FC1BEB575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248732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99106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482937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503393"/>
            <a:ext cx="4829371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60" y="3503393"/>
            <a:ext cx="4829370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1853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503393"/>
            <a:ext cx="4829371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18530" y="433469"/>
            <a:ext cx="2340000" cy="1411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18530" y="2007310"/>
            <a:ext cx="2340000" cy="135000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99106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482937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503393"/>
            <a:ext cx="4829371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60" y="3503393"/>
            <a:ext cx="4829370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1853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923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503393"/>
            <a:ext cx="4829371" cy="29211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18530" y="433469"/>
            <a:ext cx="2340000" cy="141184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18530" y="2007310"/>
            <a:ext cx="2340000" cy="135000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9162914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607091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253751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43032894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00620635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1227776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5388311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1293395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7205815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17307492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4984323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4403779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658304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7928644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54961141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1159429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40082737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075143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9987659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05507040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0089681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830624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93956366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33462658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9234998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9417734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8705793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004826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99843000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161916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098839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4523998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424764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15464209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93387275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8395651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26/02/2019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26675476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734434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91290661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54767610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C8D6BB-4B11-4C6B-8798-7CE37EFE32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D415620-5B9A-41B7-95E6-DF67204EC71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58B0EB-256A-40E1-83A2-59711ACB43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C25CBB-F920-44E7-9B43-47841306C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F28EA7-52A1-4663-9FFF-D510E434FA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592734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FF1285-E1C9-4AFD-B61E-484CCBDAF9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B82E1A-A608-4A68-9890-5706A6B31B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8847FD-BC9E-4F99-BCDB-5C901B1578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34F25-869F-4901-AE17-C8728163BB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549502-628F-459A-B8A2-57CF1C9A7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3890721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738A0F-CB2C-4453-B014-2DC349F0E5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A3AEC3-322F-4EE2-B04B-8EAFFDEDA8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B4AD1F-21BB-466D-9020-3664EB0C41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FAEEA1-972F-4A8D-A3DE-BB1C60007B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0A8936-63E9-43BB-902E-2A22DB9916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68520652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F59CFD-A389-41A2-930C-F870DC6D4D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744F52-4AC8-4CD9-B0E3-6BADC28BCA0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0BB5934-CAFB-4928-B7F4-708130A764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49B8084-FF59-4661-86B5-64D7C3BDEF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CE9AB54-B251-4DCE-A5B1-2E9F18BA1A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F270FE-1F7A-41B6-BD3B-0028877CC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4414388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F0895-D8E1-4A52-AE4B-10A85643EF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DEC100B-7610-4C78-BF9D-617061FFE3E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B14FB70-5145-4FE2-B2E4-8A77AFF9172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B82FF44-C293-45E9-9B3A-1E64672D4E1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619DCB7-32DC-48E0-869D-68CCF464FA4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583921-5965-47BF-A90D-B834358936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809FD09-F4B2-4D50-B91B-53E4F55D5D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F54111-CDE4-4E4E-8AEE-61EAFA7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2167047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BA5646-675C-4545-B827-1A6EF6C6D1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D0EE64-D795-497B-B214-BD5023AD75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30AA910-D3A8-46EF-9F47-A64790E814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7A6743-6129-4952-9BE9-31BC9C5C56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10521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3" Type="http://schemas.openxmlformats.org/officeDocument/2006/relationships/slideLayout" Target="../slideLayouts/slideLayout56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76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670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1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2" r:id="rId1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0720144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  <p:sldLayoutId id="2147483785" r:id="rId18"/>
    <p:sldLayoutId id="2147483786" r:id="rId19"/>
    <p:sldLayoutId id="2147483787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26/02/2019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306987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  <p:sldLayoutId id="2147483800" r:id="rId12"/>
    <p:sldLayoutId id="2147483801" r:id="rId13"/>
    <p:sldLayoutId id="2147483802" r:id="rId14"/>
    <p:sldLayoutId id="2147483803" r:id="rId15"/>
    <p:sldLayoutId id="2147483804" r:id="rId16"/>
    <p:sldLayoutId id="2147483805" r:id="rId17"/>
    <p:sldLayoutId id="2147483806" r:id="rId18"/>
    <p:sldLayoutId id="2147483807" r:id="rId19"/>
    <p:sldLayoutId id="2147483808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038069A-D409-4DEE-9ED7-344D6FF93D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DD94429-8201-4672-970E-3C420850D8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440E8-72FF-4E41-A11B-A32E7D5D6C6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A8037E-2635-48D5-894E-3B503027815B}" type="datetimeFigureOut">
              <a:rPr lang="en-AU" smtClean="0"/>
              <a:t>26/02/2019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9A582C-AADA-4F10-AAED-E7762AC3EB1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7A828E-9E23-41E7-BA8D-7D44EFDC6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083A9F-F7A4-46B8-9737-DBC3AA154C4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010638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5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9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9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9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web.microsoftstream.com/channel/379b0cb1-6911-4685-a400-4eabb3386bfa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34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svg"/><Relationship Id="rId13" Type="http://schemas.openxmlformats.org/officeDocument/2006/relationships/image" Target="../media/image24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23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sv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0" Type="http://schemas.openxmlformats.org/officeDocument/2006/relationships/image" Target="../media/image21.svg"/><Relationship Id="rId4" Type="http://schemas.openxmlformats.org/officeDocument/2006/relationships/image" Target="../media/image15.svg"/><Relationship Id="rId9" Type="http://schemas.openxmlformats.org/officeDocument/2006/relationships/image" Target="../media/image20.png"/><Relationship Id="rId14" Type="http://schemas.openxmlformats.org/officeDocument/2006/relationships/image" Target="../media/image25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dirty="0"/>
              <a:t>Records Management Network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4E28049-122B-4847-B7D3-EC5ECDB9502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AU" dirty="0"/>
              <a:t>Legal &amp; Risk</a:t>
            </a:r>
          </a:p>
          <a:p>
            <a:pPr lvl="1"/>
            <a:r>
              <a:rPr lang="en-AU" dirty="0"/>
              <a:t>Records Services</a:t>
            </a:r>
          </a:p>
          <a:p>
            <a:endParaRPr lang="en-AU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E6862DE-29D9-4685-93A7-4EBCF50A33F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330"/>
          <a:stretch/>
        </p:blipFill>
        <p:spPr>
          <a:xfrm>
            <a:off x="4076343" y="12536"/>
            <a:ext cx="8115657" cy="6845464"/>
          </a:xfr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14B6736-F05B-4492-9C4E-267703D70583}"/>
              </a:ext>
            </a:extLst>
          </p:cNvPr>
          <p:cNvSpPr/>
          <p:nvPr/>
        </p:nvSpPr>
        <p:spPr>
          <a:xfrm>
            <a:off x="500063" y="6274735"/>
            <a:ext cx="494509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Image source: University of Melbourne Archives, 1993.0058.00002, Old Wilson Hall fire, University of Melbourne, 25 January 1952.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87036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2A9D81-D2CA-404E-B601-77E2A90DCA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0712" y="365125"/>
            <a:ext cx="9153088" cy="1325563"/>
          </a:xfrm>
        </p:spPr>
        <p:txBody>
          <a:bodyPr/>
          <a:lstStyle/>
          <a:p>
            <a:r>
              <a:rPr lang="en-AU" dirty="0"/>
              <a:t>Threat actors and their motivations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000CE74-8EA5-4AB7-A8EE-D87D1B113B8E}"/>
              </a:ext>
            </a:extLst>
          </p:cNvPr>
          <p:cNvGraphicFramePr>
            <a:graphicFrameLocks noGrp="1"/>
          </p:cNvGraphicFramePr>
          <p:nvPr>
            <p:ph idx="1"/>
            <p:extLst/>
          </p:nvPr>
        </p:nvGraphicFramePr>
        <p:xfrm>
          <a:off x="838200" y="1426128"/>
          <a:ext cx="10515600" cy="48823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4020359447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3914080079"/>
                    </a:ext>
                  </a:extLst>
                </a:gridCol>
              </a:tblGrid>
              <a:tr h="1220598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Cyber criminals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Financial gain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Intellectual property thefts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Theft of computing resources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Identity theft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92898172"/>
                  </a:ext>
                </a:extLst>
              </a:tr>
              <a:tr h="1220598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Nation states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Intelligence, recruitment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Intellectual property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Regime stability, monitoring students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Influence over public discourse and politics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9558576"/>
                  </a:ext>
                </a:extLst>
              </a:tr>
              <a:tr h="1220598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Competitors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Commercial advantage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Reputational sabotage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Poaching through insight into incentives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Advantage in negotiations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36161081"/>
                  </a:ext>
                </a:extLst>
              </a:tr>
              <a:tr h="1220598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Trusted insiders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Personal gain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Dissatisfaction, disgruntlement, sabotage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Accrual of access, curiosity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Unintentional, negligent acts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225032"/>
                  </a:ext>
                </a:extLst>
              </a:tr>
            </a:tbl>
          </a:graphicData>
        </a:graphic>
      </p:graphicFrame>
      <p:pic>
        <p:nvPicPr>
          <p:cNvPr id="6" name="Picture 2" descr="spy">
            <a:extLst>
              <a:ext uri="{FF2B5EF4-FFF2-40B4-BE49-F238E27FC236}">
                <a16:creationId xmlns:a16="http://schemas.microsoft.com/office/drawing/2014/main" id="{C48210A2-9B84-49E2-8CD3-667DC57444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92481"/>
            <a:ext cx="1362512" cy="903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059149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2A9D81-D2CA-404E-B601-77E2A90DCA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0712" y="365125"/>
            <a:ext cx="9153088" cy="1325563"/>
          </a:xfrm>
        </p:spPr>
        <p:txBody>
          <a:bodyPr/>
          <a:lstStyle/>
          <a:p>
            <a:r>
              <a:rPr lang="en-AU" dirty="0"/>
              <a:t>Methods and characteristics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000CE74-8EA5-4AB7-A8EE-D87D1B113B8E}"/>
              </a:ext>
            </a:extLst>
          </p:cNvPr>
          <p:cNvGraphicFramePr>
            <a:graphicFrameLocks noGrp="1"/>
          </p:cNvGraphicFramePr>
          <p:nvPr>
            <p:ph idx="1"/>
            <p:extLst/>
          </p:nvPr>
        </p:nvGraphicFramePr>
        <p:xfrm>
          <a:off x="838200" y="1426128"/>
          <a:ext cx="10515600" cy="50166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4020359447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3914080079"/>
                    </a:ext>
                  </a:extLst>
                </a:gridCol>
              </a:tblGrid>
              <a:tr h="1003323">
                <a:tc>
                  <a:txBody>
                    <a:bodyPr/>
                    <a:lstStyle/>
                    <a:p>
                      <a:pPr marL="45720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3200" dirty="0"/>
                        <a:t>Malicious software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Drive-by downloads, malicious links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Infected attachments, ransomware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Password capture, </a:t>
                      </a:r>
                      <a:r>
                        <a:rPr lang="en-AU" dirty="0" err="1"/>
                        <a:t>cryptomining</a:t>
                      </a:r>
                      <a:endParaRPr lang="en-A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92898172"/>
                  </a:ext>
                </a:extLst>
              </a:tr>
              <a:tr h="1003323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Denial of service attacks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Flooding important services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Defacing websites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Timing with critical periods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9558576"/>
                  </a:ext>
                </a:extLst>
              </a:tr>
              <a:tr h="1003323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Data theft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Steal sensitive commercial information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Steal personal information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Theft in bulk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36161081"/>
                  </a:ext>
                </a:extLst>
              </a:tr>
              <a:tr h="1003323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System compromise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Brute forcing user accounts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Hacking software vulnerabilities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Used as a platform to attack others/</a:t>
                      </a:r>
                      <a:r>
                        <a:rPr lang="en-AU" dirty="0" err="1"/>
                        <a:t>cryptomine</a:t>
                      </a:r>
                      <a:endParaRPr lang="en-A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225032"/>
                  </a:ext>
                </a:extLst>
              </a:tr>
              <a:tr h="1003323">
                <a:tc>
                  <a:txBody>
                    <a:bodyPr/>
                    <a:lstStyle/>
                    <a:p>
                      <a:pPr lvl="1" algn="l"/>
                      <a:r>
                        <a:rPr lang="en-AU" sz="3200" dirty="0"/>
                        <a:t>Phishing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Socially engineered emails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Malicious attachments, bad links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AU" dirty="0"/>
                        <a:t>Sense of urgency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36672310"/>
                  </a:ext>
                </a:extLst>
              </a:tr>
            </a:tbl>
          </a:graphicData>
        </a:graphic>
      </p:graphicFrame>
      <p:pic>
        <p:nvPicPr>
          <p:cNvPr id="6" name="Picture 2" descr="spy">
            <a:extLst>
              <a:ext uri="{FF2B5EF4-FFF2-40B4-BE49-F238E27FC236}">
                <a16:creationId xmlns:a16="http://schemas.microsoft.com/office/drawing/2014/main" id="{C48210A2-9B84-49E2-8CD3-667DC57444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92481"/>
            <a:ext cx="1362512" cy="903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67111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E99BFE2-070B-49BE-8BF0-2C368B93D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674379"/>
            <a:ext cx="12192000" cy="309553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DDE679A-045A-4FB3-AE38-AEE55F0E0B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9064" y="428757"/>
            <a:ext cx="4219575" cy="311467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2099B9B-8438-4329-8C4D-238773C4B03F}"/>
              </a:ext>
            </a:extLst>
          </p:cNvPr>
          <p:cNvSpPr txBox="1"/>
          <p:nvPr/>
        </p:nvSpPr>
        <p:spPr>
          <a:xfrm>
            <a:off x="7290032" y="704675"/>
            <a:ext cx="447972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Evidence: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Malware attacks against UoM</a:t>
            </a:r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034770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791564A-4B98-48D2-AFDA-2E8E6AA09D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6568" y="1451295"/>
            <a:ext cx="11203462" cy="412738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BB4586-07B3-4B57-889D-EE9A628D4D78}"/>
              </a:ext>
            </a:extLst>
          </p:cNvPr>
          <p:cNvSpPr txBox="1"/>
          <p:nvPr/>
        </p:nvSpPr>
        <p:spPr>
          <a:xfrm>
            <a:off x="6937695" y="325214"/>
            <a:ext cx="48923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Evidence:</a:t>
            </a:r>
            <a:b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AU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Brute force attacks against UoM</a:t>
            </a:r>
            <a:endParaRPr kumimoji="0" lang="en-A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Arrow: Down 3">
            <a:extLst>
              <a:ext uri="{FF2B5EF4-FFF2-40B4-BE49-F238E27FC236}">
                <a16:creationId xmlns:a16="http://schemas.microsoft.com/office/drawing/2014/main" id="{BF8AE445-BB59-4274-8059-F8D4B795DAB1}"/>
              </a:ext>
            </a:extLst>
          </p:cNvPr>
          <p:cNvSpPr/>
          <p:nvPr/>
        </p:nvSpPr>
        <p:spPr>
          <a:xfrm rot="2351669">
            <a:off x="7668975" y="2076066"/>
            <a:ext cx="248135" cy="101087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8EAAC8F-C38D-4C21-BB3F-3A8BC6E5C60B}"/>
              </a:ext>
            </a:extLst>
          </p:cNvPr>
          <p:cNvSpPr txBox="1"/>
          <p:nvPr/>
        </p:nvSpPr>
        <p:spPr>
          <a:xfrm>
            <a:off x="8111448" y="1788218"/>
            <a:ext cx="37185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UoM starts blocking remote desktop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login attempts from outside Australia</a:t>
            </a:r>
          </a:p>
        </p:txBody>
      </p:sp>
    </p:spTree>
    <p:extLst>
      <p:ext uri="{BB962C8B-B14F-4D97-AF65-F5344CB8AC3E}">
        <p14:creationId xmlns:p14="http://schemas.microsoft.com/office/powerpoint/2010/main" val="39837827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C31B6F-CE60-4A01-9FAB-169B81B9D5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12393"/>
            <a:ext cx="12192000" cy="583321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9F9AF68-1DB7-4893-AA0B-94E5A6669ED1}"/>
              </a:ext>
            </a:extLst>
          </p:cNvPr>
          <p:cNvSpPr/>
          <p:nvPr/>
        </p:nvSpPr>
        <p:spPr>
          <a:xfrm>
            <a:off x="6031684" y="512393"/>
            <a:ext cx="3020037" cy="100601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41444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764DFF-0B51-4CA9-8A52-AE29BD04F3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Top threats for end users at UoM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C09125-0D65-43E0-99D4-0657D2BC39F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AU" sz="3600" dirty="0">
                <a:solidFill>
                  <a:srgbClr val="FF0000"/>
                </a:solidFill>
              </a:rPr>
              <a:t>Socially engineered email/phishing</a:t>
            </a:r>
          </a:p>
          <a:p>
            <a:pPr lvl="1"/>
            <a:r>
              <a:rPr lang="en-AU" sz="3200" dirty="0"/>
              <a:t>with malicious attachments</a:t>
            </a:r>
          </a:p>
          <a:p>
            <a:pPr lvl="1"/>
            <a:r>
              <a:rPr lang="en-AU" sz="3200" dirty="0"/>
              <a:t>or bad links</a:t>
            </a:r>
            <a:br>
              <a:rPr lang="en-AU" sz="3200" dirty="0"/>
            </a:br>
            <a:endParaRPr lang="en-AU" sz="3200" dirty="0"/>
          </a:p>
          <a:p>
            <a:r>
              <a:rPr lang="en-AU" sz="3600" dirty="0">
                <a:solidFill>
                  <a:srgbClr val="FF0000"/>
                </a:solidFill>
              </a:rPr>
              <a:t>Malware</a:t>
            </a:r>
          </a:p>
          <a:p>
            <a:pPr lvl="1"/>
            <a:r>
              <a:rPr lang="en-AU" sz="3200" dirty="0"/>
              <a:t>especially </a:t>
            </a:r>
            <a:r>
              <a:rPr lang="en-AU" sz="3200" dirty="0" err="1"/>
              <a:t>cryptominers</a:t>
            </a:r>
            <a:endParaRPr lang="en-AU" sz="3200" dirty="0"/>
          </a:p>
          <a:p>
            <a:pPr lvl="1"/>
            <a:r>
              <a:rPr lang="en-AU" sz="3200" dirty="0"/>
              <a:t>and password stealers</a:t>
            </a:r>
          </a:p>
          <a:p>
            <a:endParaRPr lang="en-AU" sz="3600" dirty="0"/>
          </a:p>
        </p:txBody>
      </p:sp>
    </p:spTree>
    <p:extLst>
      <p:ext uri="{BB962C8B-B14F-4D97-AF65-F5344CB8AC3E}">
        <p14:creationId xmlns:p14="http://schemas.microsoft.com/office/powerpoint/2010/main" val="18088969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E5D836-57C0-4193-BFED-FB57DA0AF0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3065" y="197145"/>
            <a:ext cx="10515600" cy="1325563"/>
          </a:xfrm>
        </p:spPr>
        <p:txBody>
          <a:bodyPr/>
          <a:lstStyle/>
          <a:p>
            <a:r>
              <a:rPr lang="en-AU" dirty="0"/>
              <a:t>UoM Cybersecurity Program</a:t>
            </a:r>
          </a:p>
        </p:txBody>
      </p:sp>
      <p:sp>
        <p:nvSpPr>
          <p:cNvPr id="4" name="Content Placeholder 6">
            <a:extLst>
              <a:ext uri="{FF2B5EF4-FFF2-40B4-BE49-F238E27FC236}">
                <a16:creationId xmlns:a16="http://schemas.microsoft.com/office/drawing/2014/main" id="{C44AA866-1C72-4972-944A-ACA8379B1828}"/>
              </a:ext>
            </a:extLst>
          </p:cNvPr>
          <p:cNvSpPr txBox="1">
            <a:spLocks/>
          </p:cNvSpPr>
          <p:nvPr/>
        </p:nvSpPr>
        <p:spPr>
          <a:xfrm>
            <a:off x="713065" y="1308683"/>
            <a:ext cx="10810185" cy="4957890"/>
          </a:xfrm>
          <a:prstGeom prst="rect">
            <a:avLst/>
          </a:prstGeom>
          <a:solidFill>
            <a:srgbClr val="094183"/>
          </a:solidFill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AU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Projects (Phase 1): 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127E74F-BA1A-4C2E-9D9B-BEBDCD6017EF}"/>
              </a:ext>
            </a:extLst>
          </p:cNvPr>
          <p:cNvSpPr/>
          <p:nvPr/>
        </p:nvSpPr>
        <p:spPr>
          <a:xfrm>
            <a:off x="1078251" y="2049379"/>
            <a:ext cx="2524565" cy="751094"/>
          </a:xfrm>
          <a:custGeom>
            <a:avLst/>
            <a:gdLst>
              <a:gd name="connsiteX0" fmla="*/ 0 w 1883516"/>
              <a:gd name="connsiteY0" fmla="*/ 0 h 701855"/>
              <a:gd name="connsiteX1" fmla="*/ 1883516 w 1883516"/>
              <a:gd name="connsiteY1" fmla="*/ 0 h 701855"/>
              <a:gd name="connsiteX2" fmla="*/ 1883516 w 1883516"/>
              <a:gd name="connsiteY2" fmla="*/ 701855 h 701855"/>
              <a:gd name="connsiteX3" fmla="*/ 0 w 1883516"/>
              <a:gd name="connsiteY3" fmla="*/ 701855 h 701855"/>
              <a:gd name="connsiteX4" fmla="*/ 0 w 1883516"/>
              <a:gd name="connsiteY4" fmla="*/ 0 h 70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701855">
                <a:moveTo>
                  <a:pt x="0" y="0"/>
                </a:moveTo>
                <a:lnTo>
                  <a:pt x="1883516" y="0"/>
                </a:lnTo>
                <a:lnTo>
                  <a:pt x="1883516" y="701855"/>
                </a:lnTo>
                <a:lnTo>
                  <a:pt x="0" y="701855"/>
                </a:lnTo>
                <a:lnTo>
                  <a:pt x="0" y="0"/>
                </a:lnTo>
                <a:close/>
              </a:path>
            </a:pathLst>
          </a:custGeom>
          <a:solidFill>
            <a:srgbClr val="ECAE65"/>
          </a:solidFill>
          <a:ln w="9525"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9568" tIns="56896" rIns="99568" bIns="56896" numCol="1" spcCol="1270" anchor="ctr" anchorCtr="0">
            <a:noAutofit/>
          </a:bodyPr>
          <a:lstStyle/>
          <a:p>
            <a:pPr marL="0" marR="0" lvl="0" indent="0" algn="ctr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Operations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6B9E5A5-3F8D-438E-B4B7-F7C7CFD0A1C5}"/>
              </a:ext>
            </a:extLst>
          </p:cNvPr>
          <p:cNvSpPr/>
          <p:nvPr/>
        </p:nvSpPr>
        <p:spPr>
          <a:xfrm>
            <a:off x="3686635" y="2042743"/>
            <a:ext cx="2524565" cy="768641"/>
          </a:xfrm>
          <a:custGeom>
            <a:avLst/>
            <a:gdLst>
              <a:gd name="connsiteX0" fmla="*/ 0 w 1883516"/>
              <a:gd name="connsiteY0" fmla="*/ 0 h 1371513"/>
              <a:gd name="connsiteX1" fmla="*/ 1883516 w 1883516"/>
              <a:gd name="connsiteY1" fmla="*/ 0 h 1371513"/>
              <a:gd name="connsiteX2" fmla="*/ 1883516 w 1883516"/>
              <a:gd name="connsiteY2" fmla="*/ 1371513 h 1371513"/>
              <a:gd name="connsiteX3" fmla="*/ 0 w 1883516"/>
              <a:gd name="connsiteY3" fmla="*/ 1371513 h 1371513"/>
              <a:gd name="connsiteX4" fmla="*/ 0 w 1883516"/>
              <a:gd name="connsiteY4" fmla="*/ 0 h 13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1371513">
                <a:moveTo>
                  <a:pt x="0" y="0"/>
                </a:moveTo>
                <a:lnTo>
                  <a:pt x="1883516" y="0"/>
                </a:lnTo>
                <a:lnTo>
                  <a:pt x="1883516" y="1371513"/>
                </a:lnTo>
                <a:lnTo>
                  <a:pt x="0" y="1371513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chemeClr val="accent1">
                <a:alpha val="90000"/>
              </a:schemeClr>
            </a:solidFill>
          </a:ln>
        </p:spPr>
        <p:style>
          <a:lnRef idx="2">
            <a:scrgbClr r="0" g="0" b="0"/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1346" tIns="101346" rIns="135128" bIns="152019" numCol="1" spcCol="1270" anchor="t" anchorCtr="0">
            <a:noAutofit/>
          </a:bodyPr>
          <a:lstStyle/>
          <a:p>
            <a:pPr marL="0" marR="0" lvl="1" indent="0" algn="l" defTabSz="844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09418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Cybersecurity Operational Capability Uplift 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9418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0DF0422-4B1A-496D-B268-82582439AA8A}"/>
              </a:ext>
            </a:extLst>
          </p:cNvPr>
          <p:cNvSpPr/>
          <p:nvPr/>
        </p:nvSpPr>
        <p:spPr>
          <a:xfrm>
            <a:off x="1064606" y="2889750"/>
            <a:ext cx="2524565" cy="751094"/>
          </a:xfrm>
          <a:custGeom>
            <a:avLst/>
            <a:gdLst>
              <a:gd name="connsiteX0" fmla="*/ 0 w 1883516"/>
              <a:gd name="connsiteY0" fmla="*/ 0 h 701855"/>
              <a:gd name="connsiteX1" fmla="*/ 1883516 w 1883516"/>
              <a:gd name="connsiteY1" fmla="*/ 0 h 701855"/>
              <a:gd name="connsiteX2" fmla="*/ 1883516 w 1883516"/>
              <a:gd name="connsiteY2" fmla="*/ 701855 h 701855"/>
              <a:gd name="connsiteX3" fmla="*/ 0 w 1883516"/>
              <a:gd name="connsiteY3" fmla="*/ 701855 h 701855"/>
              <a:gd name="connsiteX4" fmla="*/ 0 w 1883516"/>
              <a:gd name="connsiteY4" fmla="*/ 0 h 70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701855">
                <a:moveTo>
                  <a:pt x="0" y="0"/>
                </a:moveTo>
                <a:lnTo>
                  <a:pt x="1883516" y="0"/>
                </a:lnTo>
                <a:lnTo>
                  <a:pt x="1883516" y="701855"/>
                </a:lnTo>
                <a:lnTo>
                  <a:pt x="0" y="701855"/>
                </a:lnTo>
                <a:lnTo>
                  <a:pt x="0" y="0"/>
                </a:lnTo>
                <a:close/>
              </a:path>
            </a:pathLst>
          </a:custGeom>
          <a:solidFill>
            <a:srgbClr val="59B17F"/>
          </a:solidFill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9568" tIns="56896" rIns="99568" bIns="56896" numCol="1" spcCol="1270" anchor="ctr" anchorCtr="0">
            <a:noAutofit/>
          </a:bodyPr>
          <a:lstStyle/>
          <a:p>
            <a:pPr marL="0" marR="0" lvl="0" indent="0" algn="ctr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Governance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D332C3C3-E352-4B1D-8C74-CDCAD24DA7FB}"/>
              </a:ext>
            </a:extLst>
          </p:cNvPr>
          <p:cNvSpPr/>
          <p:nvPr/>
        </p:nvSpPr>
        <p:spPr>
          <a:xfrm>
            <a:off x="3686635" y="2886280"/>
            <a:ext cx="2524565" cy="751094"/>
          </a:xfrm>
          <a:custGeom>
            <a:avLst/>
            <a:gdLst>
              <a:gd name="connsiteX0" fmla="*/ 0 w 1883516"/>
              <a:gd name="connsiteY0" fmla="*/ 0 h 1371513"/>
              <a:gd name="connsiteX1" fmla="*/ 1883516 w 1883516"/>
              <a:gd name="connsiteY1" fmla="*/ 0 h 1371513"/>
              <a:gd name="connsiteX2" fmla="*/ 1883516 w 1883516"/>
              <a:gd name="connsiteY2" fmla="*/ 1371513 h 1371513"/>
              <a:gd name="connsiteX3" fmla="*/ 0 w 1883516"/>
              <a:gd name="connsiteY3" fmla="*/ 1371513 h 1371513"/>
              <a:gd name="connsiteX4" fmla="*/ 0 w 1883516"/>
              <a:gd name="connsiteY4" fmla="*/ 0 h 13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1371513">
                <a:moveTo>
                  <a:pt x="0" y="0"/>
                </a:moveTo>
                <a:lnTo>
                  <a:pt x="1883516" y="0"/>
                </a:lnTo>
                <a:lnTo>
                  <a:pt x="1883516" y="1371513"/>
                </a:lnTo>
                <a:lnTo>
                  <a:pt x="0" y="1371513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chemeClr val="accent1">
                <a:alpha val="90000"/>
              </a:schemeClr>
            </a:solidFill>
          </a:ln>
        </p:spPr>
        <p:style>
          <a:lnRef idx="2">
            <a:scrgbClr r="0" g="0" b="0"/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1346" tIns="101346" rIns="135128" bIns="152019" numCol="1" spcCol="1270" anchor="t" anchorCtr="0">
            <a:noAutofit/>
          </a:bodyPr>
          <a:lstStyle/>
          <a:p>
            <a:pPr marL="0" marR="0" lvl="1" indent="0" algn="l" defTabSz="844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9418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Cybersecurity Processes and Guidelines Uplift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64BDD4B-C484-4FA0-9084-478F25052162}"/>
              </a:ext>
            </a:extLst>
          </p:cNvPr>
          <p:cNvSpPr/>
          <p:nvPr/>
        </p:nvSpPr>
        <p:spPr>
          <a:xfrm>
            <a:off x="1064606" y="3729963"/>
            <a:ext cx="2524565" cy="751094"/>
          </a:xfrm>
          <a:custGeom>
            <a:avLst/>
            <a:gdLst>
              <a:gd name="connsiteX0" fmla="*/ 0 w 1883516"/>
              <a:gd name="connsiteY0" fmla="*/ 0 h 701855"/>
              <a:gd name="connsiteX1" fmla="*/ 1883516 w 1883516"/>
              <a:gd name="connsiteY1" fmla="*/ 0 h 701855"/>
              <a:gd name="connsiteX2" fmla="*/ 1883516 w 1883516"/>
              <a:gd name="connsiteY2" fmla="*/ 701855 h 701855"/>
              <a:gd name="connsiteX3" fmla="*/ 0 w 1883516"/>
              <a:gd name="connsiteY3" fmla="*/ 701855 h 701855"/>
              <a:gd name="connsiteX4" fmla="*/ 0 w 1883516"/>
              <a:gd name="connsiteY4" fmla="*/ 0 h 70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701855">
                <a:moveTo>
                  <a:pt x="0" y="0"/>
                </a:moveTo>
                <a:lnTo>
                  <a:pt x="1883516" y="0"/>
                </a:lnTo>
                <a:lnTo>
                  <a:pt x="1883516" y="701855"/>
                </a:lnTo>
                <a:lnTo>
                  <a:pt x="0" y="701855"/>
                </a:lnTo>
                <a:lnTo>
                  <a:pt x="0" y="0"/>
                </a:lnTo>
                <a:close/>
              </a:path>
            </a:pathLst>
          </a:custGeom>
          <a:solidFill>
            <a:srgbClr val="5D7FBE"/>
          </a:solidFill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9568" tIns="56896" rIns="99568" bIns="56896" numCol="1" spcCol="1270" anchor="ctr" anchorCtr="0">
            <a:noAutofit/>
          </a:bodyPr>
          <a:lstStyle/>
          <a:p>
            <a:pPr marL="0" marR="0" lvl="0" indent="0" algn="ctr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Awareness and Training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8EB8445-A0B8-4953-A72E-7970D4003F08}"/>
              </a:ext>
            </a:extLst>
          </p:cNvPr>
          <p:cNvSpPr/>
          <p:nvPr/>
        </p:nvSpPr>
        <p:spPr>
          <a:xfrm>
            <a:off x="3686635" y="3712269"/>
            <a:ext cx="2524565" cy="768559"/>
          </a:xfrm>
          <a:custGeom>
            <a:avLst/>
            <a:gdLst>
              <a:gd name="connsiteX0" fmla="*/ 0 w 1883516"/>
              <a:gd name="connsiteY0" fmla="*/ 0 h 1371513"/>
              <a:gd name="connsiteX1" fmla="*/ 1883516 w 1883516"/>
              <a:gd name="connsiteY1" fmla="*/ 0 h 1371513"/>
              <a:gd name="connsiteX2" fmla="*/ 1883516 w 1883516"/>
              <a:gd name="connsiteY2" fmla="*/ 1371513 h 1371513"/>
              <a:gd name="connsiteX3" fmla="*/ 0 w 1883516"/>
              <a:gd name="connsiteY3" fmla="*/ 1371513 h 1371513"/>
              <a:gd name="connsiteX4" fmla="*/ 0 w 1883516"/>
              <a:gd name="connsiteY4" fmla="*/ 0 h 13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1371513">
                <a:moveTo>
                  <a:pt x="0" y="0"/>
                </a:moveTo>
                <a:lnTo>
                  <a:pt x="1883516" y="0"/>
                </a:lnTo>
                <a:lnTo>
                  <a:pt x="1883516" y="1371513"/>
                </a:lnTo>
                <a:lnTo>
                  <a:pt x="0" y="1371513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chemeClr val="accent1">
                <a:alpha val="90000"/>
              </a:schemeClr>
            </a:solidFill>
          </a:ln>
        </p:spPr>
        <p:style>
          <a:lnRef idx="2">
            <a:scrgbClr r="0" g="0" b="0"/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1346" tIns="101346" rIns="135128" bIns="152019" numCol="1" spcCol="1270" anchor="t" anchorCtr="0">
            <a:noAutofit/>
          </a:bodyPr>
          <a:lstStyle/>
          <a:p>
            <a:pPr marL="0" marR="0" lvl="1" indent="0" algn="l" defTabSz="844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09418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Cybersecurity Awareness &amp; Training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9418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48657C12-C393-4CDD-8928-0257102519E0}"/>
              </a:ext>
            </a:extLst>
          </p:cNvPr>
          <p:cNvSpPr/>
          <p:nvPr/>
        </p:nvSpPr>
        <p:spPr>
          <a:xfrm>
            <a:off x="1064606" y="4565824"/>
            <a:ext cx="2524565" cy="1437766"/>
          </a:xfrm>
          <a:custGeom>
            <a:avLst/>
            <a:gdLst>
              <a:gd name="connsiteX0" fmla="*/ 0 w 1883516"/>
              <a:gd name="connsiteY0" fmla="*/ 0 h 701855"/>
              <a:gd name="connsiteX1" fmla="*/ 1883516 w 1883516"/>
              <a:gd name="connsiteY1" fmla="*/ 0 h 701855"/>
              <a:gd name="connsiteX2" fmla="*/ 1883516 w 1883516"/>
              <a:gd name="connsiteY2" fmla="*/ 701855 h 701855"/>
              <a:gd name="connsiteX3" fmla="*/ 0 w 1883516"/>
              <a:gd name="connsiteY3" fmla="*/ 701855 h 701855"/>
              <a:gd name="connsiteX4" fmla="*/ 0 w 1883516"/>
              <a:gd name="connsiteY4" fmla="*/ 0 h 70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701855">
                <a:moveTo>
                  <a:pt x="0" y="0"/>
                </a:moveTo>
                <a:lnTo>
                  <a:pt x="1883516" y="0"/>
                </a:lnTo>
                <a:lnTo>
                  <a:pt x="1883516" y="701855"/>
                </a:lnTo>
                <a:lnTo>
                  <a:pt x="0" y="701855"/>
                </a:lnTo>
                <a:lnTo>
                  <a:pt x="0" y="0"/>
                </a:lnTo>
                <a:close/>
              </a:path>
            </a:pathLst>
          </a:custGeom>
          <a:solidFill>
            <a:srgbClr val="E77052"/>
          </a:solidFill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9568" tIns="56896" rIns="99568" bIns="56896" numCol="1" spcCol="1270" anchor="ctr" anchorCtr="0">
            <a:noAutofit/>
          </a:bodyPr>
          <a:lstStyle/>
          <a:p>
            <a:pPr marL="0" marR="0" lvl="0" indent="0" algn="ctr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Strengthen Internal and Perimeter Controls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66FFE02-D189-41C5-AAFC-EA8B0BE62A92}"/>
              </a:ext>
            </a:extLst>
          </p:cNvPr>
          <p:cNvSpPr/>
          <p:nvPr/>
        </p:nvSpPr>
        <p:spPr>
          <a:xfrm>
            <a:off x="3692591" y="4552530"/>
            <a:ext cx="2524565" cy="744800"/>
          </a:xfrm>
          <a:custGeom>
            <a:avLst/>
            <a:gdLst>
              <a:gd name="connsiteX0" fmla="*/ 0 w 1883516"/>
              <a:gd name="connsiteY0" fmla="*/ 0 h 1371513"/>
              <a:gd name="connsiteX1" fmla="*/ 1883516 w 1883516"/>
              <a:gd name="connsiteY1" fmla="*/ 0 h 1371513"/>
              <a:gd name="connsiteX2" fmla="*/ 1883516 w 1883516"/>
              <a:gd name="connsiteY2" fmla="*/ 1371513 h 1371513"/>
              <a:gd name="connsiteX3" fmla="*/ 0 w 1883516"/>
              <a:gd name="connsiteY3" fmla="*/ 1371513 h 1371513"/>
              <a:gd name="connsiteX4" fmla="*/ 0 w 1883516"/>
              <a:gd name="connsiteY4" fmla="*/ 0 h 13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1371513">
                <a:moveTo>
                  <a:pt x="0" y="0"/>
                </a:moveTo>
                <a:lnTo>
                  <a:pt x="1883516" y="0"/>
                </a:lnTo>
                <a:lnTo>
                  <a:pt x="1883516" y="1371513"/>
                </a:lnTo>
                <a:lnTo>
                  <a:pt x="0" y="1371513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chemeClr val="accent1">
                <a:alpha val="90000"/>
              </a:schemeClr>
            </a:solidFill>
          </a:ln>
        </p:spPr>
        <p:style>
          <a:lnRef idx="2">
            <a:scrgbClr r="0" g="0" b="0"/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1346" tIns="101346" rIns="135128" bIns="152019" numCol="1" spcCol="1270" anchor="t" anchorCtr="0">
            <a:noAutofit/>
          </a:bodyPr>
          <a:lstStyle/>
          <a:p>
            <a:pPr marL="0" marR="0" lvl="1" indent="0" algn="l" defTabSz="844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09418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Secure Logon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80FD2DE-A78A-4ED2-AD9C-628E275C181E}"/>
              </a:ext>
            </a:extLst>
          </p:cNvPr>
          <p:cNvSpPr/>
          <p:nvPr/>
        </p:nvSpPr>
        <p:spPr>
          <a:xfrm>
            <a:off x="3690964" y="5328244"/>
            <a:ext cx="2524565" cy="675346"/>
          </a:xfrm>
          <a:custGeom>
            <a:avLst/>
            <a:gdLst>
              <a:gd name="connsiteX0" fmla="*/ 0 w 1883516"/>
              <a:gd name="connsiteY0" fmla="*/ 0 h 1371513"/>
              <a:gd name="connsiteX1" fmla="*/ 1883516 w 1883516"/>
              <a:gd name="connsiteY1" fmla="*/ 0 h 1371513"/>
              <a:gd name="connsiteX2" fmla="*/ 1883516 w 1883516"/>
              <a:gd name="connsiteY2" fmla="*/ 1371513 h 1371513"/>
              <a:gd name="connsiteX3" fmla="*/ 0 w 1883516"/>
              <a:gd name="connsiteY3" fmla="*/ 1371513 h 1371513"/>
              <a:gd name="connsiteX4" fmla="*/ 0 w 1883516"/>
              <a:gd name="connsiteY4" fmla="*/ 0 h 13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6" h="1371513">
                <a:moveTo>
                  <a:pt x="0" y="0"/>
                </a:moveTo>
                <a:lnTo>
                  <a:pt x="1883516" y="0"/>
                </a:lnTo>
                <a:lnTo>
                  <a:pt x="1883516" y="1371513"/>
                </a:lnTo>
                <a:lnTo>
                  <a:pt x="0" y="1371513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chemeClr val="accent1">
                <a:alpha val="90000"/>
              </a:schemeClr>
            </a:solidFill>
          </a:ln>
        </p:spPr>
        <p:style>
          <a:lnRef idx="2">
            <a:scrgbClr r="0" g="0" b="0"/>
          </a:lnRef>
          <a:fillRef idx="1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1346" tIns="101346" rIns="135128" bIns="152019" numCol="1" spcCol="1270" anchor="t" anchorCtr="0">
            <a:noAutofit/>
          </a:bodyPr>
          <a:lstStyle/>
          <a:p>
            <a:pPr marL="0" marR="0" lvl="1" indent="0" algn="l" defTabSz="8445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09418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Secure End User Computing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9418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3D50072-D451-4E3D-A463-3F6B268F4EFA}"/>
              </a:ext>
            </a:extLst>
          </p:cNvPr>
          <p:cNvSpPr/>
          <p:nvPr/>
        </p:nvSpPr>
        <p:spPr>
          <a:xfrm>
            <a:off x="6275243" y="2049844"/>
            <a:ext cx="5146326" cy="76855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DCFC04E-EB7B-4B0D-9ABA-E1940B390B9E}"/>
              </a:ext>
            </a:extLst>
          </p:cNvPr>
          <p:cNvSpPr txBox="1"/>
          <p:nvPr/>
        </p:nvSpPr>
        <p:spPr>
          <a:xfrm>
            <a:off x="6342657" y="2087298"/>
            <a:ext cx="50111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uplift the capability of cybersecurity operations including monitoring, incident management, threat management and vulnerability management.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A7753A-989F-4B58-A9B1-A81F08835D38}"/>
              </a:ext>
            </a:extLst>
          </p:cNvPr>
          <p:cNvSpPr/>
          <p:nvPr/>
        </p:nvSpPr>
        <p:spPr>
          <a:xfrm>
            <a:off x="6293531" y="2897821"/>
            <a:ext cx="5128038" cy="74399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A57A9E3-D8F7-4B82-AA7D-25EC0C861612}"/>
              </a:ext>
            </a:extLst>
          </p:cNvPr>
          <p:cNvSpPr txBox="1"/>
          <p:nvPr/>
        </p:nvSpPr>
        <p:spPr>
          <a:xfrm>
            <a:off x="6330745" y="2932390"/>
            <a:ext cx="49814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uplift cybersecurity processes and guidelines in line with industry best practice and the changing threat landscape.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31B249-CE1C-4372-962A-42D3CE69E96B}"/>
              </a:ext>
            </a:extLst>
          </p:cNvPr>
          <p:cNvSpPr/>
          <p:nvPr/>
        </p:nvSpPr>
        <p:spPr>
          <a:xfrm>
            <a:off x="6293531" y="3712228"/>
            <a:ext cx="5128038" cy="76855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BB8D075-2678-44CC-BB73-12AE6F3D9C83}"/>
              </a:ext>
            </a:extLst>
          </p:cNvPr>
          <p:cNvSpPr txBox="1"/>
          <p:nvPr/>
        </p:nvSpPr>
        <p:spPr>
          <a:xfrm>
            <a:off x="6330745" y="3745544"/>
            <a:ext cx="49814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build a security-aware culture at the University through an awareness campaign for staff and students and a cybersecurity eLearning module for staff.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CCAD420-DE91-477A-8151-113F849910C2}"/>
              </a:ext>
            </a:extLst>
          </p:cNvPr>
          <p:cNvSpPr/>
          <p:nvPr/>
        </p:nvSpPr>
        <p:spPr>
          <a:xfrm>
            <a:off x="6284209" y="4552566"/>
            <a:ext cx="5128038" cy="74399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9052CEF-99C3-44C1-8EB5-26F4972ECB0A}"/>
              </a:ext>
            </a:extLst>
          </p:cNvPr>
          <p:cNvSpPr txBox="1"/>
          <p:nvPr/>
        </p:nvSpPr>
        <p:spPr>
          <a:xfrm>
            <a:off x="6342657" y="4546932"/>
            <a:ext cx="49814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safeguard against unauthorised access to the University’s systems by requiring staff and students to verify their identity through multi-factor authentication.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01CA9F5-4BE1-4BAC-9EE4-F138447B1935}"/>
              </a:ext>
            </a:extLst>
          </p:cNvPr>
          <p:cNvSpPr/>
          <p:nvPr/>
        </p:nvSpPr>
        <p:spPr>
          <a:xfrm>
            <a:off x="6284209" y="5327044"/>
            <a:ext cx="5132400" cy="67534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EE153C2-589C-4837-9603-517F861497B1}"/>
              </a:ext>
            </a:extLst>
          </p:cNvPr>
          <p:cNvSpPr txBox="1"/>
          <p:nvPr/>
        </p:nvSpPr>
        <p:spPr>
          <a:xfrm>
            <a:off x="6361659" y="5368337"/>
            <a:ext cx="51615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develop a strategy for secure device access across the University (</a:t>
            </a:r>
            <a:r>
              <a:rPr kumimoji="0" lang="en-AU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eg</a:t>
            </a:r>
            <a:r>
              <a:rPr kumimoji="0" lang="en-A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Bring Your Own Device).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2904F2-60EC-4839-88C3-F9455262F2BC}"/>
              </a:ext>
            </a:extLst>
          </p:cNvPr>
          <p:cNvSpPr txBox="1"/>
          <p:nvPr/>
        </p:nvSpPr>
        <p:spPr>
          <a:xfrm>
            <a:off x="1143167" y="1784620"/>
            <a:ext cx="13451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Stream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0937EB-CE77-411C-95CE-6D781B3F68EE}"/>
              </a:ext>
            </a:extLst>
          </p:cNvPr>
          <p:cNvSpPr txBox="1"/>
          <p:nvPr/>
        </p:nvSpPr>
        <p:spPr>
          <a:xfrm>
            <a:off x="3906265" y="1779520"/>
            <a:ext cx="13451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Project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2477A4-4821-470F-B48D-0DA0BD4D38B8}"/>
              </a:ext>
            </a:extLst>
          </p:cNvPr>
          <p:cNvSpPr txBox="1"/>
          <p:nvPr/>
        </p:nvSpPr>
        <p:spPr>
          <a:xfrm>
            <a:off x="7085362" y="1790107"/>
            <a:ext cx="1728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Description</a:t>
            </a:r>
          </a:p>
        </p:txBody>
      </p:sp>
    </p:spTree>
    <p:extLst>
      <p:ext uri="{BB962C8B-B14F-4D97-AF65-F5344CB8AC3E}">
        <p14:creationId xmlns:p14="http://schemas.microsoft.com/office/powerpoint/2010/main" val="20619482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190EEE-BCD1-4BAC-8099-9307EA88F7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Cybersecurity and Records Management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2D35583-DC0F-4023-A390-07754F8AE2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AU" dirty="0"/>
              <a:t>Confidentiality of information</a:t>
            </a:r>
          </a:p>
          <a:p>
            <a:r>
              <a:rPr lang="en-AU" dirty="0"/>
              <a:t>Integrity of information</a:t>
            </a:r>
          </a:p>
          <a:p>
            <a:r>
              <a:rPr lang="en-AU" dirty="0"/>
              <a:t>Robust authentication and authorisation</a:t>
            </a:r>
          </a:p>
          <a:p>
            <a:r>
              <a:rPr lang="en-AU" dirty="0"/>
              <a:t>Maintaining long term access to information</a:t>
            </a:r>
          </a:p>
          <a:p>
            <a:pPr lvl="1"/>
            <a:r>
              <a:rPr lang="en-AU" dirty="0"/>
              <a:t>Encryption of information</a:t>
            </a:r>
          </a:p>
          <a:p>
            <a:pPr lvl="1"/>
            <a:r>
              <a:rPr lang="en-AU" dirty="0"/>
              <a:t>Technology evolution, storage challenges</a:t>
            </a:r>
          </a:p>
          <a:p>
            <a:r>
              <a:rPr lang="en-AU" dirty="0"/>
              <a:t>Compliance, audit, discoverability and investigations</a:t>
            </a:r>
          </a:p>
          <a:p>
            <a:r>
              <a:rPr lang="en-AU" dirty="0"/>
              <a:t>Aggregation of sensitive data in repositories</a:t>
            </a:r>
          </a:p>
        </p:txBody>
      </p:sp>
    </p:spTree>
    <p:extLst>
      <p:ext uri="{BB962C8B-B14F-4D97-AF65-F5344CB8AC3E}">
        <p14:creationId xmlns:p14="http://schemas.microsoft.com/office/powerpoint/2010/main" val="1291794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566499-C0E1-4299-8608-61B126BF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087" y="751019"/>
            <a:ext cx="10515600" cy="3745481"/>
          </a:xfrm>
        </p:spPr>
        <p:txBody>
          <a:bodyPr/>
          <a:lstStyle/>
          <a:p>
            <a:r>
              <a:rPr lang="en-AU" dirty="0"/>
              <a:t>Cybersecurity team</a:t>
            </a:r>
            <a:br>
              <a:rPr lang="en-AU" dirty="0"/>
            </a:br>
            <a:br>
              <a:rPr lang="en-AU" dirty="0"/>
            </a:br>
            <a:r>
              <a:rPr lang="en-AU" sz="3200" dirty="0"/>
              <a:t>Available to assist</a:t>
            </a:r>
            <a:br>
              <a:rPr lang="en-AU" sz="3200" dirty="0"/>
            </a:br>
            <a:r>
              <a:rPr lang="en-AU" sz="3200" dirty="0"/>
              <a:t>through ServiceNow</a:t>
            </a:r>
            <a:br>
              <a:rPr lang="en-AU" sz="3600" dirty="0"/>
            </a:br>
            <a:endParaRPr lang="en-AU" sz="3600" dirty="0"/>
          </a:p>
        </p:txBody>
      </p:sp>
      <p:pic>
        <p:nvPicPr>
          <p:cNvPr id="2050" name="Picture 2" descr="Related image">
            <a:extLst>
              <a:ext uri="{FF2B5EF4-FFF2-40B4-BE49-F238E27FC236}">
                <a16:creationId xmlns:a16="http://schemas.microsoft.com/office/drawing/2014/main" id="{CB4EC5DC-2816-459A-81CD-461D3C7643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3392" y="2751634"/>
            <a:ext cx="5131746" cy="3361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96340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4BE871-F105-4930-88AF-0D7EB63E07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0787463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endParaRPr lang="en-US" sz="16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063691" y="2062066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32100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167508" y="3809988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07096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167508" y="4211205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27293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B97ACA29-9FFB-495E-9928-7E0E278D1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4066" y="365125"/>
            <a:ext cx="10489733" cy="1325563"/>
          </a:xfrm>
        </p:spPr>
        <p:txBody>
          <a:bodyPr/>
          <a:lstStyle/>
          <a:p>
            <a:pPr algn="ctr"/>
            <a:r>
              <a:rPr lang="en-AU" dirty="0"/>
              <a:t>From Shared Drives to SharePoint</a:t>
            </a:r>
          </a:p>
        </p:txBody>
      </p:sp>
      <p:pic>
        <p:nvPicPr>
          <p:cNvPr id="13" name="Content Placeholder 12" descr="A close up of a logo&#10;&#10;Description automatically generated">
            <a:hlinkClick r:id="rId3"/>
            <a:extLst>
              <a:ext uri="{FF2B5EF4-FFF2-40B4-BE49-F238E27FC236}">
                <a16:creationId xmlns:a16="http://schemas.microsoft.com/office/drawing/2014/main" id="{80A863CB-F113-4072-939F-D6B304EAEB4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3593" y="1825625"/>
            <a:ext cx="7764814" cy="4351338"/>
          </a:xfrm>
        </p:spPr>
      </p:pic>
      <p:pic>
        <p:nvPicPr>
          <p:cNvPr id="15" name="Content Placeholder 8" descr="A close up of a sign&#10;&#10;Description automatically generated">
            <a:extLst>
              <a:ext uri="{FF2B5EF4-FFF2-40B4-BE49-F238E27FC236}">
                <a16:creationId xmlns:a16="http://schemas.microsoft.com/office/drawing/2014/main" id="{A8BF221F-D9C4-4668-BC49-A92631F0E7A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77" y="174204"/>
            <a:ext cx="1144102" cy="772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75569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B97ACA29-9FFB-495E-9928-7E0E278D1C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4066" y="365125"/>
            <a:ext cx="10489733" cy="1325563"/>
          </a:xfrm>
        </p:spPr>
        <p:txBody>
          <a:bodyPr/>
          <a:lstStyle/>
          <a:p>
            <a:pPr algn="ctr"/>
            <a:r>
              <a:rPr lang="en-AU" dirty="0"/>
              <a:t>Status Update</a:t>
            </a:r>
          </a:p>
        </p:txBody>
      </p:sp>
      <p:pic>
        <p:nvPicPr>
          <p:cNvPr id="15" name="Content Placeholder 8" descr="A close up of a sign&#10;&#10;Description automatically generated">
            <a:extLst>
              <a:ext uri="{FF2B5EF4-FFF2-40B4-BE49-F238E27FC236}">
                <a16:creationId xmlns:a16="http://schemas.microsoft.com/office/drawing/2014/main" id="{A8BF221F-D9C4-4668-BC49-A92631F0E7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77" y="174204"/>
            <a:ext cx="1144102" cy="772163"/>
          </a:xfrm>
          <a:prstGeom prst="rect">
            <a:avLst/>
          </a:prstGeom>
        </p:spPr>
      </p:pic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02E9247-34C5-439E-8451-05B9028675F0}"/>
              </a:ext>
            </a:extLst>
          </p:cNvPr>
          <p:cNvGraphicFramePr>
            <a:graphicFrameLocks noGrp="1"/>
          </p:cNvGraphicFramePr>
          <p:nvPr>
            <p:ph idx="1"/>
            <p:extLst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0194134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167508" y="4883009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85097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D2D066C-839F-4CEC-B761-5FC3C8E7D0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8B0F1C78-F7E6-4049-96A2-FE4E997EB24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3522183"/>
            <a:ext cx="5966051" cy="1227635"/>
          </a:xfrm>
        </p:spPr>
        <p:txBody>
          <a:bodyPr/>
          <a:lstStyle/>
          <a:p>
            <a:r>
              <a:rPr lang="en-AU" dirty="0"/>
              <a:t>Next meeting will be in May, and part of wider Information Awareness Month events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A0E463-CEA6-4D3D-B023-5C854189A3E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r>
              <a:rPr lang="en-AU" dirty="0"/>
              <a:t>Legal &amp; Risk</a:t>
            </a:r>
          </a:p>
          <a:p>
            <a:pPr lvl="1"/>
            <a:r>
              <a:rPr lang="en-AU" dirty="0"/>
              <a:t>Records Services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1F6B28D-C5AF-481B-9B53-F501015E14C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AU"/>
              <a:t>Identifier first line</a:t>
            </a:r>
          </a:p>
          <a:p>
            <a:pPr lvl="1"/>
            <a:r>
              <a:rPr lang="en-AU"/>
              <a:t>Second line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474473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endParaRPr lang="en-US" sz="16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167508" y="2621904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30597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86547264-5A9B-407D-8576-4CD8673C22A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"/>
            <a:ext cx="12192000" cy="6857998"/>
          </a:xfr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25E47BF9-74E4-4842-8F2A-FBE62E0DAAF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2" y="0"/>
            <a:ext cx="5729283" cy="6857998"/>
          </a:xfrm>
        </p:spPr>
        <p:txBody>
          <a:bodyPr/>
          <a:lstStyle/>
          <a:p>
            <a:r>
              <a:rPr lang="en-AU" dirty="0"/>
              <a:t>Records Services</a:t>
            </a:r>
          </a:p>
          <a:p>
            <a:pPr lvl="1"/>
            <a:r>
              <a:rPr lang="en-AU" dirty="0"/>
              <a:t>Service Update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E50E431-47EE-47E6-B9CB-AD719F0F0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13CB51E-D72F-47E2-8C09-8796BEA8ED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AU" dirty="0"/>
              <a:t>Legal &amp; Risk</a:t>
            </a:r>
          </a:p>
          <a:p>
            <a:pPr lvl="1"/>
            <a:r>
              <a:rPr lang="en-AU" dirty="0"/>
              <a:t>Records Services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A643A86-D425-45AA-86FB-5D40516193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D1B31BC-B1CA-4A2B-99E9-CE8072C63860}"/>
              </a:ext>
            </a:extLst>
          </p:cNvPr>
          <p:cNvSpPr/>
          <p:nvPr/>
        </p:nvSpPr>
        <p:spPr>
          <a:xfrm>
            <a:off x="3426971" y="6580999"/>
            <a:ext cx="87650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University of Melbourne Archives. Kathleen Fitzpatrick Collection, 1991.0009.00011, Wilson Hall and lake, 1925 (Collection L. </a:t>
            </a:r>
            <a:r>
              <a:rPr lang="en-AU" sz="12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Maneschi</a:t>
            </a:r>
            <a:r>
              <a:rPr lang="en-AU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   </a:t>
            </a:r>
            <a:endParaRPr lang="en-US" sz="12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1726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59D1C-C080-42A2-8E2C-8E8225DD1F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US" dirty="0"/>
              <a:t>Service Update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F2C0F8C-65D5-4670-9D3A-589F5B7BE1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76255" y="6449117"/>
            <a:ext cx="753681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t>5</a:t>
            </a:fld>
            <a:endParaRPr lang="en-AU" noProof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6D9D9A1-B13B-46B0-89E9-9A8D91052702}"/>
              </a:ext>
            </a:extLst>
          </p:cNvPr>
          <p:cNvSpPr/>
          <p:nvPr/>
        </p:nvSpPr>
        <p:spPr>
          <a:xfrm>
            <a:off x="6452075" y="2121126"/>
            <a:ext cx="4990744" cy="8873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Graphic 21" descr="Internet">
            <a:extLst>
              <a:ext uri="{FF2B5EF4-FFF2-40B4-BE49-F238E27FC236}">
                <a16:creationId xmlns:a16="http://schemas.microsoft.com/office/drawing/2014/main" id="{FCFBD1E7-579C-4D45-B1B1-D97004A02E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141434" y="2067727"/>
            <a:ext cx="982222" cy="982222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8338E1F6-456B-4DBE-A073-2992F8F16426}"/>
              </a:ext>
            </a:extLst>
          </p:cNvPr>
          <p:cNvSpPr txBox="1"/>
          <p:nvPr/>
        </p:nvSpPr>
        <p:spPr>
          <a:xfrm>
            <a:off x="8123656" y="2303848"/>
            <a:ext cx="2733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latin typeface="+mj-lt"/>
              </a:rPr>
              <a:t>Content Manager</a:t>
            </a:r>
            <a:endParaRPr lang="en-US" sz="20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C5EB306-3AEE-4F59-BF45-2757F4633397}"/>
              </a:ext>
            </a:extLst>
          </p:cNvPr>
          <p:cNvSpPr txBox="1"/>
          <p:nvPr/>
        </p:nvSpPr>
        <p:spPr>
          <a:xfrm>
            <a:off x="6478708" y="3149985"/>
            <a:ext cx="49641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Smart Contract Notifications (go-live date of 28 March)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Planning for a transition to Records Managed SharePoint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48A0538-61D1-467C-8B12-78DA441DDBD5}"/>
              </a:ext>
            </a:extLst>
          </p:cNvPr>
          <p:cNvSpPr/>
          <p:nvPr/>
        </p:nvSpPr>
        <p:spPr>
          <a:xfrm>
            <a:off x="953069" y="2119249"/>
            <a:ext cx="4990744" cy="8873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5" name="Graphic 44" descr="Call center">
            <a:extLst>
              <a:ext uri="{FF2B5EF4-FFF2-40B4-BE49-F238E27FC236}">
                <a16:creationId xmlns:a16="http://schemas.microsoft.com/office/drawing/2014/main" id="{9CB4A47E-AF07-45DB-95F7-A6D51591AC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55803" y="2146445"/>
            <a:ext cx="776473" cy="776473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30E3D59A-655D-424C-B371-7D1274B8D890}"/>
              </a:ext>
            </a:extLst>
          </p:cNvPr>
          <p:cNvSpPr txBox="1"/>
          <p:nvPr/>
        </p:nvSpPr>
        <p:spPr>
          <a:xfrm>
            <a:off x="2979962" y="2283928"/>
            <a:ext cx="22550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latin typeface="+mj-lt"/>
              </a:rPr>
              <a:t>Key Statistics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3A554CE-87A1-40B9-8036-1309A9FE1EF1}"/>
              </a:ext>
            </a:extLst>
          </p:cNvPr>
          <p:cNvSpPr/>
          <p:nvPr/>
        </p:nvSpPr>
        <p:spPr>
          <a:xfrm>
            <a:off x="953069" y="4591234"/>
            <a:ext cx="4990744" cy="8873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BCD5FF7-708A-49EF-B72E-1242655A595B}"/>
              </a:ext>
            </a:extLst>
          </p:cNvPr>
          <p:cNvSpPr txBox="1"/>
          <p:nvPr/>
        </p:nvSpPr>
        <p:spPr>
          <a:xfrm>
            <a:off x="3032276" y="4804080"/>
            <a:ext cx="249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latin typeface="+mj-lt"/>
              </a:rPr>
              <a:t>Improvement</a:t>
            </a:r>
          </a:p>
        </p:txBody>
      </p:sp>
      <p:pic>
        <p:nvPicPr>
          <p:cNvPr id="34" name="Graphic 33" descr="Shooting star">
            <a:extLst>
              <a:ext uri="{FF2B5EF4-FFF2-40B4-BE49-F238E27FC236}">
                <a16:creationId xmlns:a16="http://schemas.microsoft.com/office/drawing/2014/main" id="{AB5E4020-FFBC-446F-B399-C9BFC5C054F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308116" y="4698991"/>
            <a:ext cx="671846" cy="671846"/>
          </a:xfrm>
          <a:prstGeom prst="rect">
            <a:avLst/>
          </a:prstGeom>
        </p:spPr>
      </p:pic>
      <p:sp>
        <p:nvSpPr>
          <p:cNvPr id="50" name="Rectangle 49">
            <a:extLst>
              <a:ext uri="{FF2B5EF4-FFF2-40B4-BE49-F238E27FC236}">
                <a16:creationId xmlns:a16="http://schemas.microsoft.com/office/drawing/2014/main" id="{A9C34617-C35F-4A46-9DBF-850FA79C7E0D}"/>
              </a:ext>
            </a:extLst>
          </p:cNvPr>
          <p:cNvSpPr/>
          <p:nvPr/>
        </p:nvSpPr>
        <p:spPr>
          <a:xfrm>
            <a:off x="6452075" y="4591233"/>
            <a:ext cx="4990744" cy="8873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Graphic 8" descr="Users">
            <a:extLst>
              <a:ext uri="{FF2B5EF4-FFF2-40B4-BE49-F238E27FC236}">
                <a16:creationId xmlns:a16="http://schemas.microsoft.com/office/drawing/2014/main" id="{C6B305F1-BE9C-4910-A497-A5DB9E19B28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809549" y="4561527"/>
            <a:ext cx="890557" cy="890557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DE676C90-5630-4BBC-8029-6B3037CE04AD}"/>
              </a:ext>
            </a:extLst>
          </p:cNvPr>
          <p:cNvSpPr txBox="1"/>
          <p:nvPr/>
        </p:nvSpPr>
        <p:spPr>
          <a:xfrm>
            <a:off x="8800383" y="4801484"/>
            <a:ext cx="23820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latin typeface="+mj-lt"/>
              </a:rPr>
              <a:t>Supporting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D67EBBE-9D01-43DF-856D-43EF616C838B}"/>
              </a:ext>
            </a:extLst>
          </p:cNvPr>
          <p:cNvSpPr txBox="1"/>
          <p:nvPr/>
        </p:nvSpPr>
        <p:spPr>
          <a:xfrm>
            <a:off x="953069" y="5575078"/>
            <a:ext cx="496411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Publication of consolidated University Records RDA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Review of ‘Managing Information’ staff training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B8213F9-2816-4E01-9972-858B85CA8FD5}"/>
              </a:ext>
            </a:extLst>
          </p:cNvPr>
          <p:cNvSpPr txBox="1"/>
          <p:nvPr/>
        </p:nvSpPr>
        <p:spPr>
          <a:xfrm>
            <a:off x="6484760" y="5594523"/>
            <a:ext cx="49641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eSignatures Project  (</a:t>
            </a:r>
            <a:r>
              <a:rPr lang="en-US" sz="1400" dirty="0" err="1"/>
              <a:t>OneSpanSign</a:t>
            </a:r>
            <a:r>
              <a:rPr lang="en-US" sz="1400" dirty="0"/>
              <a:t>) Pilot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Standard Agreement Improvement Project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Transitioning team records to Records Managed SharePoint</a:t>
            </a:r>
          </a:p>
        </p:txBody>
      </p:sp>
      <p:pic>
        <p:nvPicPr>
          <p:cNvPr id="5" name="Graphic 4" descr="Play">
            <a:extLst>
              <a:ext uri="{FF2B5EF4-FFF2-40B4-BE49-F238E27FC236}">
                <a16:creationId xmlns:a16="http://schemas.microsoft.com/office/drawing/2014/main" id="{CD447802-EEAD-42E8-8D05-0329D9F8D57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6200000">
            <a:off x="1165445" y="3196283"/>
            <a:ext cx="252920" cy="25292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8B039EC-12C6-4810-BFD6-192494D50AC6}"/>
              </a:ext>
            </a:extLst>
          </p:cNvPr>
          <p:cNvSpPr/>
          <p:nvPr/>
        </p:nvSpPr>
        <p:spPr>
          <a:xfrm>
            <a:off x="1386820" y="3164077"/>
            <a:ext cx="439639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16% increase in agreements captured in Contract Register</a:t>
            </a:r>
          </a:p>
        </p:txBody>
      </p:sp>
      <p:pic>
        <p:nvPicPr>
          <p:cNvPr id="23" name="Graphic 22" descr="Play">
            <a:extLst>
              <a:ext uri="{FF2B5EF4-FFF2-40B4-BE49-F238E27FC236}">
                <a16:creationId xmlns:a16="http://schemas.microsoft.com/office/drawing/2014/main" id="{3DDAD814-871D-4968-89A6-C87F430EF84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5400000">
            <a:off x="1165446" y="3858720"/>
            <a:ext cx="252920" cy="25292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5B4D4DCB-CA1D-471F-A1D4-1B3EDE2B37E8}"/>
              </a:ext>
            </a:extLst>
          </p:cNvPr>
          <p:cNvSpPr/>
          <p:nvPr/>
        </p:nvSpPr>
        <p:spPr>
          <a:xfrm>
            <a:off x="1418366" y="3818240"/>
            <a:ext cx="39582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5% decrease in Service Now Incidents and Enquiries</a:t>
            </a:r>
          </a:p>
        </p:txBody>
      </p:sp>
      <p:pic>
        <p:nvPicPr>
          <p:cNvPr id="25" name="Graphic 24" descr="Play">
            <a:extLst>
              <a:ext uri="{FF2B5EF4-FFF2-40B4-BE49-F238E27FC236}">
                <a16:creationId xmlns:a16="http://schemas.microsoft.com/office/drawing/2014/main" id="{161C097E-F243-4D3F-A765-CB1BD812F94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6200000">
            <a:off x="1165447" y="3515605"/>
            <a:ext cx="252920" cy="25292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F47A5CF-4203-4B00-9C5D-DEBA2CE2FCE0}"/>
              </a:ext>
            </a:extLst>
          </p:cNvPr>
          <p:cNvSpPr/>
          <p:nvPr/>
        </p:nvSpPr>
        <p:spPr>
          <a:xfrm>
            <a:off x="1386820" y="3490482"/>
            <a:ext cx="44121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25% increase in hard-copy material transferred to Records</a:t>
            </a:r>
          </a:p>
        </p:txBody>
      </p:sp>
    </p:spTree>
    <p:extLst>
      <p:ext uri="{BB962C8B-B14F-4D97-AF65-F5344CB8AC3E}">
        <p14:creationId xmlns:p14="http://schemas.microsoft.com/office/powerpoint/2010/main" val="28909466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FBCDC4-7E32-4B2B-B523-3ECCC6FED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DDBC303-55A2-43E4-805C-31357071FF4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50" b="4954"/>
          <a:stretch/>
        </p:blipFill>
        <p:spPr>
          <a:xfrm>
            <a:off x="2622608" y="563140"/>
            <a:ext cx="6946784" cy="6126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76857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D2D066C-839F-4CEC-B761-5FC3C8E7D0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A0E463-CEA6-4D3D-B023-5C854189A3E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r>
              <a:rPr lang="en-AU" dirty="0"/>
              <a:t>Legal &amp; Risk</a:t>
            </a:r>
          </a:p>
          <a:p>
            <a:pPr lvl="1"/>
            <a:r>
              <a:rPr lang="en-AU" dirty="0"/>
              <a:t>Records Services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1F6B28D-C5AF-481B-9B53-F501015E14C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AU"/>
              <a:t>Identifier first line</a:t>
            </a:r>
          </a:p>
          <a:p>
            <a:pPr lvl="1"/>
            <a:r>
              <a:rPr lang="en-AU"/>
              <a:t>Second line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043872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8B2637-47A4-47E0-B680-19D8B92EC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Agenda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F6818C-F31C-4DCB-80E5-40F89F29D8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8765" y="1884784"/>
            <a:ext cx="8948942" cy="4652842"/>
          </a:xfrm>
        </p:spPr>
        <p:txBody>
          <a:bodyPr/>
          <a:lstStyle/>
          <a:p>
            <a:r>
              <a:rPr lang="en-AU" sz="1600" b="1" dirty="0"/>
              <a:t>Welcome and 2019 Planning</a:t>
            </a:r>
            <a:br>
              <a:rPr lang="en-US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  <a:p>
            <a:r>
              <a:rPr lang="en-US" sz="1600" b="1" dirty="0"/>
              <a:t>Records Services Service Update</a:t>
            </a:r>
            <a:br>
              <a:rPr lang="en-US" sz="1600" dirty="0"/>
            </a:br>
            <a:r>
              <a:rPr lang="en-US" sz="1600" i="1" dirty="0"/>
              <a:t>Chris Stueven, Acting Manager, Records Services, Legal &amp; Risk</a:t>
            </a:r>
          </a:p>
          <a:p>
            <a:r>
              <a:rPr lang="en-AU" sz="1600" b="1" dirty="0"/>
              <a:t>Cybersecurity at the University of Melbourne</a:t>
            </a:r>
            <a:br>
              <a:rPr lang="en-AU" sz="1600" dirty="0"/>
            </a:br>
            <a:r>
              <a:rPr lang="en-AU" sz="1600" i="1" dirty="0"/>
              <a:t>Terry Reidy, Cybersecurity Engagement Manager, Infrastructure Services</a:t>
            </a:r>
          </a:p>
          <a:p>
            <a:r>
              <a:rPr lang="en-US" sz="1600" b="1" dirty="0"/>
              <a:t>Networking/Morning Tea</a:t>
            </a:r>
            <a:endParaRPr lang="en-AU" sz="1600" b="1" dirty="0"/>
          </a:p>
          <a:p>
            <a: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Share drives to SharePoint</a:t>
            </a:r>
            <a:br>
              <a:rPr lang="en-AU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Corryn Groves, Instructional Designer, Records Online Project</a:t>
            </a:r>
          </a:p>
          <a:p>
            <a:r>
              <a:rPr lang="en-AU" sz="1600" b="1" dirty="0"/>
              <a:t>Thank You and Notice for the Next Meeting</a:t>
            </a:r>
            <a:br>
              <a:rPr lang="en-AU" sz="1600" dirty="0"/>
            </a:br>
            <a:r>
              <a:rPr lang="en-AU" sz="1600" i="1" dirty="0">
                <a:latin typeface="Calibri" panose="020F0502020204030204" pitchFamily="34" charset="0"/>
                <a:cs typeface="Times New Roman" panose="02020603050405020304" pitchFamily="18" charset="0"/>
              </a:rPr>
              <a:t>Graeme Hairsine</a:t>
            </a:r>
            <a:r>
              <a:rPr lang="en-AU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Associate Director, Information Governance &amp; Engagement, Legal &amp; Risk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25EACF-94BE-4E2C-A5A0-6FD416467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2DD25-61AE-413C-B4D2-EF2365C9B2E1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68CD963-56F2-4C66-B565-84BADBBBCEFC}"/>
              </a:ext>
            </a:extLst>
          </p:cNvPr>
          <p:cNvSpPr/>
          <p:nvPr/>
        </p:nvSpPr>
        <p:spPr>
          <a:xfrm>
            <a:off x="1167508" y="3167743"/>
            <a:ext cx="261257" cy="2612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6385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468A3E86-B8C7-430D-B0E1-5D0F3FB318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AU" dirty="0"/>
              <a:t>Cybersecurity</a:t>
            </a:r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FC13872A-8DEB-4960-8F5F-607F090A08F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dirty="0"/>
              <a:t>University of Melbourne</a:t>
            </a:r>
          </a:p>
        </p:txBody>
      </p:sp>
    </p:spTree>
    <p:extLst>
      <p:ext uri="{BB962C8B-B14F-4D97-AF65-F5344CB8AC3E}">
        <p14:creationId xmlns:p14="http://schemas.microsoft.com/office/powerpoint/2010/main" val="1457511122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" id="{9F1284E1-1E00-4B1B-B5E6-7A98F79300F4}" vid="{F5ED6AF3-CBA5-4D18-BF25-A100EEA87EED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" id="{9F1284E1-1E00-4B1B-B5E6-7A98F79300F4}" vid="{0601FF72-15A4-48EF-AA2C-9E6661A93D1A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" id="{9F1284E1-1E00-4B1B-B5E6-7A98F79300F4}" vid="{EDD415D5-D9EE-4B3A-845D-F0627850F753}"/>
    </a:ext>
  </a:extLst>
</a:theme>
</file>

<file path=ppt/theme/theme4.xml><?xml version="1.0" encoding="utf-8"?>
<a:theme xmlns:a="http://schemas.openxmlformats.org/drawingml/2006/main" name="1_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Template" id="{070F0809-C298-764C-A88C-CA7ABAB6F9C1}" vid="{235D893D-DF2C-A749-B361-A5BEA746B84D}"/>
    </a:ext>
  </a:extLst>
</a:theme>
</file>

<file path=ppt/theme/theme5.xml><?xml version="1.0" encoding="utf-8"?>
<a:theme xmlns:a="http://schemas.openxmlformats.org/drawingml/2006/main" name="2_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8FA2EAE-BBE2-4046-9DB6-4706523E0098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Records Management Network - 16 Feb</Template>
  <TotalTime>161</TotalTime>
  <Words>739</Words>
  <Application>Microsoft Office PowerPoint</Application>
  <PresentationFormat>Widescreen</PresentationFormat>
  <Paragraphs>191</Paragraphs>
  <Slides>25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25</vt:i4>
      </vt:variant>
    </vt:vector>
  </HeadingPairs>
  <TitlesOfParts>
    <vt:vector size="36" baseType="lpstr">
      <vt:lpstr>Arial</vt:lpstr>
      <vt:lpstr>Calibri</vt:lpstr>
      <vt:lpstr>Calibri Light</vt:lpstr>
      <vt:lpstr>Georgia</vt:lpstr>
      <vt:lpstr>Times New Roman</vt:lpstr>
      <vt:lpstr>University of Melbourne</vt:lpstr>
      <vt:lpstr>University of Melbourne Patterns</vt:lpstr>
      <vt:lpstr>University of Melbourne-Layout B</vt:lpstr>
      <vt:lpstr>1_University of Melbourne</vt:lpstr>
      <vt:lpstr>2_University of Melbourne</vt:lpstr>
      <vt:lpstr>Office Theme</vt:lpstr>
      <vt:lpstr>PowerPoint Presentation</vt:lpstr>
      <vt:lpstr>Agenda</vt:lpstr>
      <vt:lpstr>Agenda</vt:lpstr>
      <vt:lpstr>PowerPoint Presentation</vt:lpstr>
      <vt:lpstr>Service Update</vt:lpstr>
      <vt:lpstr>PowerPoint Presentation</vt:lpstr>
      <vt:lpstr>PowerPoint Presentation</vt:lpstr>
      <vt:lpstr>Agenda</vt:lpstr>
      <vt:lpstr>Cybersecurity</vt:lpstr>
      <vt:lpstr>Threat actors and their motivations</vt:lpstr>
      <vt:lpstr>Methods and characteristics</vt:lpstr>
      <vt:lpstr>PowerPoint Presentation</vt:lpstr>
      <vt:lpstr>PowerPoint Presentation</vt:lpstr>
      <vt:lpstr>PowerPoint Presentation</vt:lpstr>
      <vt:lpstr>Top threats for end users at UoM</vt:lpstr>
      <vt:lpstr>UoM Cybersecurity Program</vt:lpstr>
      <vt:lpstr>Cybersecurity and Records Management</vt:lpstr>
      <vt:lpstr>Cybersecurity team  Available to assist through ServiceNow </vt:lpstr>
      <vt:lpstr>Thank you</vt:lpstr>
      <vt:lpstr>Agenda</vt:lpstr>
      <vt:lpstr>Agenda</vt:lpstr>
      <vt:lpstr>From Shared Drives to SharePoint</vt:lpstr>
      <vt:lpstr>Status Update</vt:lpstr>
      <vt:lpstr>Agenda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Chris Stueven</dc:creator>
  <cp:lastModifiedBy>Imogen Telfer</cp:lastModifiedBy>
  <cp:revision>63</cp:revision>
  <cp:lastPrinted>2018-11-07T22:38:16Z</cp:lastPrinted>
  <dcterms:created xsi:type="dcterms:W3CDTF">2018-02-15T00:26:45Z</dcterms:created>
  <dcterms:modified xsi:type="dcterms:W3CDTF">2019-02-26T05:09:18Z</dcterms:modified>
</cp:coreProperties>
</file>