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83" r:id="rId4"/>
    <p:sldId id="282" r:id="rId5"/>
    <p:sldId id="270" r:id="rId6"/>
    <p:sldId id="281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719" autoAdjust="0"/>
  </p:normalViewPr>
  <p:slideViewPr>
    <p:cSldViewPr>
      <p:cViewPr varScale="1">
        <p:scale>
          <a:sx n="108" d="100"/>
          <a:sy n="108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73BD52-24BF-4FF1-AD44-00E86BE82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75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BF512-8C79-4006-B631-55E616139200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BE279-81C2-4AB8-BE52-9E5C0A65D761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5" name="Picture 11" descr="5011_PPT_BG_EndP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6396" name="Line 12"/>
          <p:cNvSpPr>
            <a:spLocks noChangeShapeType="1"/>
          </p:cNvSpPr>
          <p:nvPr userDrawn="1"/>
        </p:nvSpPr>
        <p:spPr bwMode="auto">
          <a:xfrm>
            <a:off x="2170084" y="1785938"/>
            <a:ext cx="1588" cy="1312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500298" y="1828800"/>
            <a:ext cx="5715040" cy="1295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00298" y="3714752"/>
            <a:ext cx="5715040" cy="400110"/>
          </a:xfrm>
          <a:ln algn="ctr"/>
        </p:spPr>
        <p:txBody>
          <a:bodyPr wrap="square">
            <a:spAutoFit/>
          </a:bodyPr>
          <a:lstStyle>
            <a:lvl1pPr marL="0" indent="0" eaLnBrk="0" hangingPunct="0">
              <a:spcBef>
                <a:spcPct val="50000"/>
              </a:spcBef>
              <a:buFont typeface="Arial" charset="0"/>
              <a:buNone/>
              <a:defRPr sz="2000" b="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402" name="Picture 18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52600"/>
            <a:ext cx="1347787" cy="1365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0107"/>
            <a:ext cx="5486400" cy="42148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019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00034" y="1109947"/>
            <a:ext cx="8143932" cy="461665"/>
          </a:xfrm>
          <a:ln algn="ctr"/>
        </p:spPr>
        <p:txBody>
          <a:bodyPr wrap="square">
            <a:spAutoFit/>
          </a:bodyPr>
          <a:lstStyle>
            <a:lvl1pPr marL="0" indent="0" eaLnBrk="0" hangingPunct="0">
              <a:spcBef>
                <a:spcPct val="50000"/>
              </a:spcBef>
              <a:buFont typeface="Arial" charset="0"/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" y="1785926"/>
            <a:ext cx="8229600" cy="431164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4290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28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2971800" y="0"/>
            <a:ext cx="6019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285860"/>
            <a:ext cx="4040188" cy="81757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1775" cy="81757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019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019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33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037" name="Picture 13" descr="UOM-Rev3D_H_sm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" y="107950"/>
            <a:ext cx="2362200" cy="612775"/>
          </a:xfrm>
          <a:prstGeom prst="rect">
            <a:avLst/>
          </a:prstGeom>
          <a:noFill/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9525">
            <a:solidFill>
              <a:srgbClr val="00336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9" name="Picture 15" descr="5011_Evolution tex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11838" y="6477000"/>
            <a:ext cx="3103562" cy="255588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solidFill>
            <a:srgbClr val="759FB8"/>
          </a:solidFill>
          <a:ln w="9525">
            <a:noFill/>
            <a:miter lim="800000"/>
            <a:headEnd/>
            <a:tailEnd/>
          </a:ln>
          <a:effectLst>
            <a:outerShdw algn="ctr" rotWithShape="0">
              <a:srgbClr val="808080">
                <a:alpha val="45000"/>
              </a:srgbClr>
            </a:outerShdw>
          </a:effec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0"/>
            <a:ext cx="6019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46" name="Picture 22" descr="Picture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07950"/>
            <a:ext cx="2365375" cy="6159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48" charset="-128"/>
        </a:defRPr>
      </a:lvl9pPr>
    </p:titleStyle>
    <p:bodyStyle>
      <a:lvl1pPr marL="261938" indent="-261938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SzPct val="12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22313" indent="-2651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2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row-net.eu/faq/what-digitisa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unimelb.edu.au/records" TargetMode="External"/><Relationship Id="rId5" Type="http://schemas.openxmlformats.org/officeDocument/2006/relationships/hyperlink" Target="mailto:aparr@unimelb.edu.au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6423025" y="-369888"/>
            <a:ext cx="184150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2483768" y="2348880"/>
            <a:ext cx="5715040" cy="1295400"/>
          </a:xfrm>
        </p:spPr>
        <p:txBody>
          <a:bodyPr/>
          <a:lstStyle/>
          <a:p>
            <a:r>
              <a:rPr lang="en-US" sz="2400" dirty="0" smtClean="0"/>
              <a:t>The University, </a:t>
            </a:r>
            <a:r>
              <a:rPr lang="en-US" sz="2400" dirty="0" err="1" smtClean="0"/>
              <a:t>Digitisation</a:t>
            </a:r>
            <a:r>
              <a:rPr lang="en-US" sz="2400" dirty="0" smtClean="0"/>
              <a:t> and You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sz="quarter" idx="1"/>
          </p:nvPr>
        </p:nvSpPr>
        <p:spPr>
          <a:xfrm>
            <a:off x="2500298" y="3714752"/>
            <a:ext cx="5715040" cy="553998"/>
          </a:xfrm>
        </p:spPr>
        <p:txBody>
          <a:bodyPr/>
          <a:lstStyle/>
          <a:p>
            <a:r>
              <a:rPr lang="en-AU" sz="1200" dirty="0" smtClean="0"/>
              <a:t>LRC meeting</a:t>
            </a:r>
          </a:p>
          <a:p>
            <a:r>
              <a:rPr lang="en-AU" sz="1200" dirty="0" smtClean="0"/>
              <a:t>5</a:t>
            </a:r>
            <a:r>
              <a:rPr lang="en-AU" sz="1200" baseline="30000" dirty="0" smtClean="0"/>
              <a:t>th</a:t>
            </a:r>
            <a:r>
              <a:rPr lang="en-AU" sz="1200" dirty="0" smtClean="0"/>
              <a:t> June, 2013</a:t>
            </a:r>
            <a:endParaRPr lang="en-AU" sz="1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020272" y="5877272"/>
            <a:ext cx="18002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Arial" charset="0"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Adelaide Parr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Arial" charset="0"/>
              <a:buNone/>
              <a:tabLst/>
              <a:defRPr/>
            </a:pPr>
            <a:r>
              <a:rPr lang="en-AU" sz="1100" kern="0" dirty="0" smtClean="0">
                <a:solidFill>
                  <a:schemeClr val="accent5"/>
                </a:solidFill>
                <a:latin typeface="+mn-lt"/>
                <a:ea typeface="+mn-ea"/>
              </a:rPr>
              <a:t>Records Analyst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Arial" charset="0"/>
              <a:buNone/>
              <a:tabLst/>
              <a:defRPr/>
            </a:pPr>
            <a:r>
              <a:rPr kumimoji="0" lang="en-AU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Records Services</a:t>
            </a:r>
            <a:endParaRPr kumimoji="0" lang="en-AU" sz="1100" b="0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 smtClean="0"/>
              <a:t>What is </a:t>
            </a:r>
            <a:r>
              <a:rPr lang="en-AU" dirty="0" smtClean="0"/>
              <a:t>digitisation?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Digitisation is:</a:t>
            </a:r>
          </a:p>
          <a:p>
            <a:pPr>
              <a:buNone/>
            </a:pPr>
            <a:endParaRPr lang="en-AU" sz="1400" i="1" dirty="0" smtClean="0"/>
          </a:p>
          <a:p>
            <a:pPr indent="11113">
              <a:buNone/>
            </a:pPr>
            <a:r>
              <a:rPr lang="en-AU" sz="1400" dirty="0" smtClean="0"/>
              <a:t>a </a:t>
            </a:r>
            <a:r>
              <a:rPr lang="en-AU" sz="1400" dirty="0"/>
              <a:t>technical process which produces a faithful copy of any content existing in analogical form (for example a </a:t>
            </a:r>
            <a:r>
              <a:rPr lang="en-AU" sz="1400" dirty="0" smtClean="0"/>
              <a:t>printed book</a:t>
            </a:r>
            <a:r>
              <a:rPr lang="en-AU" sz="1400" dirty="0"/>
              <a:t>) in a machine readable form</a:t>
            </a:r>
            <a:r>
              <a:rPr lang="en-AU" sz="1400" dirty="0" smtClean="0"/>
              <a:t>.</a:t>
            </a:r>
          </a:p>
          <a:p>
            <a:pPr indent="11113" algn="r">
              <a:buNone/>
            </a:pPr>
            <a:r>
              <a:rPr lang="en-AU" sz="1400" i="1" dirty="0"/>
              <a:t>	</a:t>
            </a:r>
            <a:r>
              <a:rPr lang="en-AU" sz="1400" i="1" dirty="0"/>
              <a:t>			</a:t>
            </a:r>
            <a:r>
              <a:rPr lang="en-AU" sz="900" i="1" dirty="0" smtClean="0">
                <a:hlinkClick r:id="rId2"/>
              </a:rPr>
              <a:t>http</a:t>
            </a:r>
            <a:r>
              <a:rPr lang="en-AU" sz="900" i="1" dirty="0">
                <a:hlinkClick r:id="rId2"/>
              </a:rPr>
              <a:t>://</a:t>
            </a:r>
            <a:r>
              <a:rPr lang="en-AU" sz="900" i="1" dirty="0" smtClean="0">
                <a:hlinkClick r:id="rId2"/>
              </a:rPr>
              <a:t>www.arrow-net.eu/faq/what-digitisation.html</a:t>
            </a:r>
            <a:endParaRPr lang="en-AU" sz="900" i="1" dirty="0" smtClean="0"/>
          </a:p>
          <a:p>
            <a:pPr indent="11113" algn="r">
              <a:buNone/>
            </a:pPr>
            <a:endParaRPr lang="en-AU" sz="900" i="1" dirty="0"/>
          </a:p>
          <a:p>
            <a:pPr indent="11113">
              <a:buNone/>
            </a:pPr>
            <a:endParaRPr lang="en-AU" sz="1400" dirty="0" smtClean="0"/>
          </a:p>
          <a:p>
            <a:pPr indent="11113">
              <a:buNone/>
            </a:pPr>
            <a:endParaRPr lang="en-AU" sz="1400" dirty="0"/>
          </a:p>
          <a:p>
            <a:pPr indent="11113">
              <a:buNone/>
            </a:pPr>
            <a:r>
              <a:rPr lang="en-AU" sz="1400" dirty="0" smtClean="0"/>
              <a:t>In practical terms at UoM:</a:t>
            </a:r>
          </a:p>
          <a:p>
            <a:pPr indent="11113">
              <a:buNone/>
            </a:pPr>
            <a:endParaRPr lang="en-AU" sz="1400" dirty="0"/>
          </a:p>
          <a:p>
            <a:pPr indent="11113">
              <a:buNone/>
            </a:pPr>
            <a:r>
              <a:rPr lang="en-AU" sz="1400" dirty="0" smtClean="0"/>
              <a:t>the act of scanning a record and then using the electronic copy as either the business record of the University, or as an access copy. </a:t>
            </a:r>
          </a:p>
          <a:p>
            <a:pPr indent="11113">
              <a:buNone/>
            </a:pPr>
            <a:endParaRPr lang="en-AU" sz="1400" dirty="0" smtClean="0"/>
          </a:p>
          <a:p>
            <a:pPr indent="11113">
              <a:buNone/>
            </a:pPr>
            <a:endParaRPr lang="en-AU" sz="1400" dirty="0"/>
          </a:p>
          <a:p>
            <a:pPr indent="11113">
              <a:buNone/>
            </a:pPr>
            <a:endParaRPr lang="en-A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Legislative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86808" cy="4525963"/>
          </a:xfrm>
        </p:spPr>
        <p:txBody>
          <a:bodyPr>
            <a:normAutofit lnSpcReduction="10000"/>
          </a:bodyPr>
          <a:lstStyle/>
          <a:p>
            <a:r>
              <a:rPr lang="en-GB" sz="1800" dirty="0" smtClean="0"/>
              <a:t>Changes to the Evidence Act</a:t>
            </a:r>
          </a:p>
          <a:p>
            <a:pPr marL="534988" indent="11113"/>
            <a:endParaRPr lang="en-GB" sz="1300" dirty="0" smtClean="0"/>
          </a:p>
          <a:p>
            <a:pPr marL="534988" indent="11113">
              <a:buNone/>
              <a:tabLst>
                <a:tab pos="3411538" algn="l"/>
              </a:tabLst>
            </a:pP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passage of the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Evidence 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Act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2008 (the 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Act) in Victoria changes the law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of evidence with 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consequential effects on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public recordkeeping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. In particular, the Act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 removes 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limitations on what constitutes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an original 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document. After the passage of the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 Act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, there is no legal obstacle for authorising the retention of electronic copies of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 temporary 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and permanent public records </a:t>
            </a:r>
            <a:r>
              <a:rPr lang="en-AU" sz="1200" dirty="0" smtClean="0">
                <a:solidFill>
                  <a:schemeClr val="bg1">
                    <a:lumMod val="50000"/>
                  </a:schemeClr>
                </a:solidFill>
              </a:rPr>
              <a:t>in place </a:t>
            </a:r>
            <a:r>
              <a:rPr lang="en-AU" sz="1200" dirty="0">
                <a:solidFill>
                  <a:schemeClr val="bg1">
                    <a:lumMod val="50000"/>
                  </a:schemeClr>
                </a:solidFill>
              </a:rPr>
              <a:t>of the paper original</a:t>
            </a:r>
            <a:r>
              <a:rPr lang="en-AU" sz="13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marL="0" indent="0" algn="r">
              <a:buNone/>
            </a:pPr>
            <a:endParaRPr lang="en-GB" sz="800" i="1" dirty="0" smtClean="0"/>
          </a:p>
          <a:p>
            <a:pPr marL="0" indent="0" algn="r">
              <a:buNone/>
            </a:pPr>
            <a:r>
              <a:rPr lang="en-GB" sz="800" i="1" dirty="0" smtClean="0"/>
              <a:t>PROV Advice 21 – Evidence and Electronic Public Records</a:t>
            </a:r>
          </a:p>
          <a:p>
            <a:pPr marL="0" indent="0" algn="r">
              <a:buNone/>
            </a:pPr>
            <a:endParaRPr lang="en-GB" sz="1100" dirty="0" smtClean="0"/>
          </a:p>
          <a:p>
            <a:r>
              <a:rPr lang="en-GB" sz="1800" dirty="0" smtClean="0"/>
              <a:t>PROV Capture Standard</a:t>
            </a:r>
          </a:p>
          <a:p>
            <a:endParaRPr lang="en-GB" sz="1800" dirty="0" smtClean="0"/>
          </a:p>
          <a:p>
            <a:pPr lvl="1"/>
            <a:r>
              <a:rPr lang="en-GB" sz="1800" dirty="0" smtClean="0"/>
              <a:t>Specification1- Digitisation Requirements </a:t>
            </a:r>
          </a:p>
          <a:p>
            <a:pPr lvl="1"/>
            <a:r>
              <a:rPr lang="en-GB" sz="1800" dirty="0" smtClean="0"/>
              <a:t>Specification 2 Digitisation Image Requirements </a:t>
            </a:r>
            <a:endParaRPr lang="en-GB" sz="1800" dirty="0"/>
          </a:p>
        </p:txBody>
      </p:sp>
      <p:pic>
        <p:nvPicPr>
          <p:cNvPr id="1027" name="Picture 3" descr="C:\Users\aparr\AppData\Local\Microsoft\Windows\Temporary Internet Files\Content.IE5\M89U1XKA\MP9004092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075" y="1772816"/>
            <a:ext cx="3528392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9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Destruction </a:t>
            </a:r>
            <a:r>
              <a:rPr lang="en-GB" dirty="0" err="1" smtClean="0"/>
              <a:t>vs</a:t>
            </a:r>
            <a:r>
              <a:rPr lang="en-GB" dirty="0" smtClean="0"/>
              <a:t> access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09462"/>
              </p:ext>
            </p:extLst>
          </p:nvPr>
        </p:nvGraphicFramePr>
        <p:xfrm>
          <a:off x="467544" y="1397000"/>
          <a:ext cx="8352928" cy="4192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76464"/>
                <a:gridCol w="4176464"/>
              </a:tblGrid>
              <a:tr h="530387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Digitisation for destruction </a:t>
                      </a:r>
                      <a:endParaRPr lang="en-GB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Digitisation for access</a:t>
                      </a:r>
                      <a:endParaRPr lang="en-GB" sz="1800" dirty="0"/>
                    </a:p>
                  </a:txBody>
                  <a:tcPr/>
                </a:tc>
              </a:tr>
              <a:tr h="36618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800" dirty="0" smtClean="0"/>
                        <a:t>Must be done to a quality that allows the digitised</a:t>
                      </a:r>
                      <a:r>
                        <a:rPr lang="en-GB" sz="1800" baseline="0" dirty="0" smtClean="0"/>
                        <a:t> copy to become the record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800" baseline="0" dirty="0" smtClean="0"/>
                        <a:t>Must have a Digitisation Plan for each record type to be digitised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800" baseline="0" dirty="0" smtClean="0"/>
                        <a:t>Original records are maintained for a short period of time for QA, and then destroyed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Only for temporary records over 7 years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800" dirty="0" smtClean="0"/>
                        <a:t>Do not need to be done to a specific quality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800" dirty="0" smtClean="0"/>
                        <a:t>Do not need a Digitisation Plan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800" dirty="0" smtClean="0"/>
                        <a:t>Cannot become the business</a:t>
                      </a:r>
                      <a:r>
                        <a:rPr lang="en-GB" sz="1800" baseline="0" dirty="0" smtClean="0"/>
                        <a:t> record after the fact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800" baseline="0" dirty="0" smtClean="0"/>
                        <a:t>Original record is maintained for the whole of the retention period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1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 smtClean="0"/>
              <a:t>What’s a Digitisation Plan?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1656184" cy="3888431"/>
          </a:xfrm>
        </p:spPr>
        <p:txBody>
          <a:bodyPr>
            <a:normAutofit fontScale="40000" lnSpcReduction="20000"/>
          </a:bodyPr>
          <a:lstStyle/>
          <a:p>
            <a:pPr marL="0" indent="3175">
              <a:lnSpc>
                <a:spcPct val="120000"/>
              </a:lnSpc>
              <a:buNone/>
            </a:pPr>
            <a:r>
              <a:rPr lang="en-AU" sz="3500" b="1" dirty="0" smtClean="0">
                <a:solidFill>
                  <a:schemeClr val="accent5">
                    <a:lumMod val="25000"/>
                  </a:schemeClr>
                </a:solidFill>
              </a:rPr>
              <a:t>Digitisation Activity Plan</a:t>
            </a:r>
          </a:p>
          <a:p>
            <a:pPr>
              <a:lnSpc>
                <a:spcPct val="120000"/>
              </a:lnSpc>
            </a:pPr>
            <a:endParaRPr lang="en-AU" sz="1400" dirty="0" smtClean="0"/>
          </a:p>
          <a:p>
            <a:pPr>
              <a:lnSpc>
                <a:spcPct val="120000"/>
              </a:lnSpc>
            </a:pPr>
            <a:r>
              <a:rPr lang="en-AU" sz="2500" dirty="0" smtClean="0"/>
              <a:t>Scope definition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Appraisal analysis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Purpose of digitisation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Statement of benefits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User needs and impacts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Risk analysis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Intellectual Property analysis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Format requirements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Value as an artefact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Loan check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Source document review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Digitisation location </a:t>
            </a:r>
          </a:p>
          <a:p>
            <a:pPr>
              <a:lnSpc>
                <a:spcPct val="120000"/>
              </a:lnSpc>
            </a:pPr>
            <a:r>
              <a:rPr lang="en-AU" sz="2500" dirty="0" smtClean="0"/>
              <a:t>Equipment and resources </a:t>
            </a:r>
          </a:p>
          <a:p>
            <a:pPr marL="452438" indent="-88900"/>
            <a:endParaRPr lang="en-AU" sz="1400" dirty="0" smtClean="0"/>
          </a:p>
          <a:p>
            <a:pPr marL="0" indent="0"/>
            <a:endParaRPr lang="en-AU" sz="1400" dirty="0" smtClean="0"/>
          </a:p>
          <a:p>
            <a:pPr marL="0" indent="0"/>
            <a:endParaRPr lang="en-AU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79712" y="1988840"/>
            <a:ext cx="1781944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 smtClean="0">
                <a:solidFill>
                  <a:schemeClr val="accent5">
                    <a:lumMod val="25000"/>
                  </a:schemeClr>
                </a:solidFill>
              </a:rPr>
              <a:t>Digitisation Image Specification</a:t>
            </a:r>
          </a:p>
          <a:p>
            <a:endParaRPr lang="en-AU" sz="6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>
                <a:solidFill>
                  <a:srgbClr val="000000"/>
                </a:solidFill>
                <a:latin typeface="+mn-lt"/>
                <a:ea typeface="+mn-ea"/>
              </a:rPr>
              <a:t>Resolution required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>
                <a:solidFill>
                  <a:srgbClr val="000000"/>
                </a:solidFill>
                <a:latin typeface="+mn-lt"/>
                <a:ea typeface="+mn-ea"/>
              </a:rPr>
              <a:t>Type of image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>
                <a:solidFill>
                  <a:srgbClr val="000000"/>
                </a:solidFill>
                <a:latin typeface="+mn-lt"/>
                <a:ea typeface="+mn-ea"/>
              </a:rPr>
              <a:t>Bit-depth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>
                <a:solidFill>
                  <a:srgbClr val="000000"/>
                </a:solidFill>
                <a:latin typeface="+mn-lt"/>
                <a:ea typeface="+mn-ea"/>
              </a:rPr>
              <a:t>Colour management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>
                <a:solidFill>
                  <a:srgbClr val="000000"/>
                </a:solidFill>
                <a:latin typeface="+mn-lt"/>
                <a:ea typeface="+mn-ea"/>
              </a:rPr>
              <a:t>Output format(s)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>
                <a:solidFill>
                  <a:srgbClr val="000000"/>
                </a:solidFill>
                <a:latin typeface="+mn-lt"/>
                <a:ea typeface="+mn-ea"/>
              </a:rPr>
              <a:t>Compression algorithms </a:t>
            </a:r>
          </a:p>
          <a:p>
            <a:r>
              <a:rPr lang="en-AU" sz="1200" dirty="0" smtClean="0">
                <a:solidFill>
                  <a:srgbClr val="000000"/>
                </a:solidFill>
                <a:latin typeface="+mn-lt"/>
                <a:ea typeface="+mn-ea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3707904" y="1988840"/>
            <a:ext cx="165618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 smtClean="0">
                <a:solidFill>
                  <a:schemeClr val="accent5">
                    <a:lumMod val="25000"/>
                  </a:schemeClr>
                </a:solidFill>
              </a:rPr>
              <a:t>Digitisation Processing Plan</a:t>
            </a:r>
          </a:p>
          <a:p>
            <a:endParaRPr lang="en-AU" sz="600" dirty="0" smtClean="0"/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Process set-up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Retrieval of records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Pre-processing of records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Scanning records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Post-processing of source records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Post-processing of images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Capture of metadata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Generation of records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Registration of converted records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Return of source records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50" dirty="0" smtClean="0">
                <a:solidFill>
                  <a:srgbClr val="000000"/>
                </a:solidFill>
                <a:latin typeface="+mn-lt"/>
                <a:ea typeface="+mn-ea"/>
              </a:rPr>
              <a:t>Reprocessing of records </a:t>
            </a:r>
          </a:p>
          <a:p>
            <a:pPr marL="265113" indent="-265113"/>
            <a:r>
              <a:rPr lang="en-AU" sz="1200" dirty="0" smtClean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1124744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sz="1400" dirty="0" smtClean="0"/>
              <a:t>.</a:t>
            </a:r>
            <a:endParaRPr lang="en-AU" sz="1400" dirty="0" smtClean="0"/>
          </a:p>
          <a:p>
            <a:pPr marL="0" indent="0">
              <a:buNone/>
            </a:pPr>
            <a:r>
              <a:rPr lang="en-AU" sz="1400" dirty="0" smtClean="0"/>
              <a:t>A Digitisation Plan is an overview of the process, equipment and specifications for the digitisation of a record type and includes </a:t>
            </a:r>
            <a:r>
              <a:rPr lang="en-AU" sz="1400" dirty="0" smtClean="0"/>
              <a:t>sub </a:t>
            </a:r>
            <a:r>
              <a:rPr lang="en-AU" sz="1400" dirty="0" smtClean="0"/>
              <a:t>plans:</a:t>
            </a:r>
            <a:endParaRPr lang="en-AU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508104" y="1988840"/>
            <a:ext cx="18002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 smtClean="0">
                <a:solidFill>
                  <a:schemeClr val="accent5">
                    <a:lumMod val="25000"/>
                  </a:schemeClr>
                </a:solidFill>
              </a:rPr>
              <a:t>Management Plan for the Converted Records</a:t>
            </a:r>
          </a:p>
          <a:p>
            <a:endParaRPr lang="en-AU" sz="600" dirty="0" smtClean="0"/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Record management 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Security and access control 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Storage 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Back-up and restoration 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Disaster recovery </a:t>
            </a:r>
          </a:p>
          <a:p>
            <a:pPr marL="176213" indent="-1762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Export </a:t>
            </a:r>
          </a:p>
          <a:p>
            <a:r>
              <a:rPr lang="en-AU" sz="1200" dirty="0" smtClean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7308304" y="1988840"/>
            <a:ext cx="15841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 smtClean="0">
                <a:solidFill>
                  <a:schemeClr val="accent5">
                    <a:lumMod val="25000"/>
                  </a:schemeClr>
                </a:solidFill>
              </a:rPr>
              <a:t>Management Plan for the Source Records</a:t>
            </a:r>
          </a:p>
          <a:p>
            <a:endParaRPr lang="en-AU" sz="600" dirty="0" smtClean="0"/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Disposal status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Record management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Disposal process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Audit requirements </a:t>
            </a:r>
          </a:p>
          <a:p>
            <a:r>
              <a:rPr lang="en-AU" dirty="0" smtClean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6296" y="4005064"/>
            <a:ext cx="165618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b="1" dirty="0" smtClean="0">
                <a:solidFill>
                  <a:schemeClr val="accent5">
                    <a:lumMod val="25000"/>
                  </a:schemeClr>
                </a:solidFill>
              </a:rPr>
              <a:t>Quality Control and Assurance Plan</a:t>
            </a:r>
          </a:p>
          <a:p>
            <a:pPr>
              <a:spcBef>
                <a:spcPts val="300"/>
              </a:spcBef>
            </a:pPr>
            <a:endParaRPr lang="en-AU" sz="600" dirty="0" smtClean="0"/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Image accuracy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Record accuracy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Storage reliability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Quality failure processes </a:t>
            </a:r>
          </a:p>
          <a:p>
            <a:pPr marL="265113" indent="-265113">
              <a:spcBef>
                <a:spcPts val="300"/>
              </a:spcBef>
              <a:buFont typeface="Arial" pitchFamily="34" charset="0"/>
              <a:buChar char="•"/>
            </a:pPr>
            <a:r>
              <a:rPr lang="en-AU" sz="1000" dirty="0" smtClean="0"/>
              <a:t>Logging and analysis </a:t>
            </a:r>
          </a:p>
          <a:p>
            <a:r>
              <a:rPr lang="en-AU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 smtClean="0"/>
              <a:t>Questions?</a:t>
            </a:r>
            <a:endParaRPr lang="en-AU" dirty="0"/>
          </a:p>
        </p:txBody>
      </p:sp>
      <p:pic>
        <p:nvPicPr>
          <p:cNvPr id="4" name="Content Placeholder 3" descr="C:\Documents and Settings\e5027320\Local Settings\Temporary Internet Files\Content.IE5\OM3ML9T6\MCj0433797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5011_PPT_BG_End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© Copyright The University of Melbourne 2009</a:t>
            </a:r>
          </a:p>
        </p:txBody>
      </p:sp>
      <p:pic>
        <p:nvPicPr>
          <p:cNvPr id="7173" name="Picture 5" descr="Picture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676400"/>
            <a:ext cx="1804988" cy="1828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300192" y="5013176"/>
            <a:ext cx="2555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1" hangingPunct="1"/>
            <a:r>
              <a:rPr lang="en-AU" sz="12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Adelaide Parr</a:t>
            </a:r>
            <a:endParaRPr lang="en-AU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A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Records Analyst </a:t>
            </a:r>
            <a:endParaRPr lang="en-AU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A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Records Services</a:t>
            </a:r>
            <a:endParaRPr lang="en-AU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A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University of Melbourne</a:t>
            </a:r>
            <a:endParaRPr lang="en-AU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A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T: +61 3 8344 4225</a:t>
            </a:r>
            <a:endParaRPr lang="en-AU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A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E: </a:t>
            </a:r>
            <a:r>
              <a:rPr lang="en-A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5" tooltip="mailto:cgallo@unimelb.com.au"/>
              </a:rPr>
              <a:t>aparr@unimelb.edu.au</a:t>
            </a:r>
            <a:endParaRPr lang="en-AU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A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W: </a:t>
            </a:r>
            <a:r>
              <a:rPr lang="en-AU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6" tooltip="http://www.unimelb.edu.au"/>
              </a:rPr>
              <a:t>www.unimelb.edu.au/records</a:t>
            </a:r>
            <a:endParaRPr lang="en-A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melb_master_template_2010">
  <a:themeElements>
    <a:clrScheme name="Blank Presentation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003368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2D5E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003368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2D5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unimelb_master_template_2010</Template>
  <TotalTime>769</TotalTime>
  <Words>450</Words>
  <Application>Microsoft Office PowerPoint</Application>
  <PresentationFormat>On-screen Show (4:3)</PresentationFormat>
  <Paragraphs>117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unimelb_master_template_2010</vt:lpstr>
      <vt:lpstr>The University, Digitisation and You</vt:lpstr>
      <vt:lpstr>What is digitisation?</vt:lpstr>
      <vt:lpstr>Legislative framework</vt:lpstr>
      <vt:lpstr>Destruction vs access</vt:lpstr>
      <vt:lpstr>What’s a Digitisation Plan?</vt:lpstr>
      <vt:lpstr>Questions?</vt:lpstr>
      <vt:lpstr>PowerPoint Presentation</vt:lpstr>
    </vt:vector>
  </TitlesOfParts>
  <Company>The University of Melbourne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Heading goes here,  can be one line or two lines</dc:title>
  <dc:creator>Adelaide Parr</dc:creator>
  <dc:description>PowerPoint template modified by Ben Kreunen</dc:description>
  <cp:lastModifiedBy>Adelaide Parr</cp:lastModifiedBy>
  <cp:revision>64</cp:revision>
  <dcterms:created xsi:type="dcterms:W3CDTF">2011-04-01T00:06:11Z</dcterms:created>
  <dcterms:modified xsi:type="dcterms:W3CDTF">2013-06-04T23:14:56Z</dcterms:modified>
</cp:coreProperties>
</file>